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C900-7B51-4409-A1B6-EB304212B774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C66-DE07-4A80-AA9D-E8B4BE2DD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3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Fécondation</a:t>
            </a:r>
            <a:r>
              <a:rPr lang="fr-FR" baseline="0" dirty="0"/>
              <a:t> Spermatozoïde Ovocyte Chromosome Caryotype</a:t>
            </a:r>
          </a:p>
          <a:p>
            <a:endParaRPr lang="fr-FR" baseline="0" dirty="0"/>
          </a:p>
          <a:p>
            <a:r>
              <a:rPr lang="fr-FR" baseline="0" dirty="0"/>
              <a:t>Avatar 1 et avatar 2</a:t>
            </a:r>
          </a:p>
          <a:p>
            <a:r>
              <a:rPr lang="fr-FR" baseline="0" dirty="0"/>
              <a:t>Caryotype 1 et 2 en couleur </a:t>
            </a:r>
          </a:p>
          <a:p>
            <a:endParaRPr lang="fr-FR" baseline="0" dirty="0"/>
          </a:p>
          <a:p>
            <a:r>
              <a:rPr lang="fr-FR" baseline="0" dirty="0"/>
              <a:t>Ovocyte + demi caryotype 2</a:t>
            </a:r>
          </a:p>
          <a:p>
            <a:r>
              <a:rPr lang="fr-FR" baseline="0" dirty="0"/>
              <a:t>Spermatozoïde (agrandir la tête et diminuer le flagelle comme dans la diapo 40)  + demi caryotype 1 </a:t>
            </a:r>
          </a:p>
          <a:p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Avatar 4 + fusion demi caryotype 1 demi caryotype 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39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Mitose Division</a:t>
            </a:r>
          </a:p>
          <a:p>
            <a:endParaRPr lang="fr-FR" dirty="0"/>
          </a:p>
          <a:p>
            <a:r>
              <a:rPr lang="fr-FR" dirty="0"/>
              <a:t>Cellule 1 + chromosomes</a:t>
            </a:r>
            <a:r>
              <a:rPr lang="fr-FR" baseline="0" dirty="0"/>
              <a:t> 1</a:t>
            </a:r>
          </a:p>
          <a:p>
            <a:r>
              <a:rPr lang="fr-FR" baseline="0" dirty="0"/>
              <a:t>(bien différencier avec couleurs)</a:t>
            </a:r>
          </a:p>
          <a:p>
            <a:r>
              <a:rPr lang="fr-FR" baseline="0" dirty="0"/>
              <a:t>Puis chromosome 2</a:t>
            </a:r>
          </a:p>
          <a:p>
            <a:r>
              <a:rPr lang="fr-FR" baseline="0" dirty="0"/>
              <a:t>Puis chromosomes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5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Réplication ADN Nucléotide</a:t>
            </a:r>
          </a:p>
          <a:p>
            <a:endParaRPr lang="fr-FR" dirty="0"/>
          </a:p>
          <a:p>
            <a:r>
              <a:rPr lang="fr-FR" dirty="0"/>
              <a:t>Mettre</a:t>
            </a:r>
            <a:r>
              <a:rPr lang="fr-FR" baseline="0" dirty="0"/>
              <a:t> les lettres à l’endroit </a:t>
            </a:r>
          </a:p>
          <a:p>
            <a:r>
              <a:rPr lang="fr-FR" baseline="0" dirty="0"/>
              <a:t>Pas de couleur sexe</a:t>
            </a:r>
          </a:p>
          <a:p>
            <a:endParaRPr lang="fr-FR" baseline="0" dirty="0"/>
          </a:p>
          <a:p>
            <a:r>
              <a:rPr lang="fr-FR" dirty="0"/>
              <a:t>https://www.google.com/url?sa=i&amp;url=http%3A%2F%2Fwww.mabiologie.com%2F2016%2F01%2FreplicationADN.html&amp;psig=AOvVaw3HXv9MgYWNsbLeHhztBB6v&amp;ust=1614426382987000&amp;source=images&amp;cd=vfe&amp;ved=0CAIQjRxqFwoTCIiV-Y-9h-8CFQAAAAAdAAAAABAU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00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Méiose</a:t>
            </a:r>
            <a:r>
              <a:rPr lang="fr-FR" baseline="0" dirty="0"/>
              <a:t> Division</a:t>
            </a:r>
          </a:p>
          <a:p>
            <a:endParaRPr lang="fr-FR" baseline="0" dirty="0"/>
          </a:p>
          <a:p>
            <a:r>
              <a:rPr lang="fr-FR" dirty="0"/>
              <a:t>Cellule 1 + chromosomes</a:t>
            </a:r>
            <a:r>
              <a:rPr lang="fr-FR" baseline="0" dirty="0"/>
              <a:t> 1</a:t>
            </a:r>
          </a:p>
          <a:p>
            <a:r>
              <a:rPr lang="fr-FR" baseline="0" dirty="0"/>
              <a:t>(bien différencier avec couleurs)</a:t>
            </a:r>
          </a:p>
          <a:p>
            <a:r>
              <a:rPr lang="fr-FR" baseline="0" dirty="0"/>
              <a:t>Puis chromosome 2</a:t>
            </a:r>
          </a:p>
          <a:p>
            <a:r>
              <a:rPr lang="fr-FR" baseline="0" dirty="0"/>
              <a:t>Puis chromosomes 1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6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Crossing</a:t>
            </a:r>
            <a:r>
              <a:rPr lang="fr-FR" dirty="0"/>
              <a:t> Over Recombinaison</a:t>
            </a:r>
          </a:p>
          <a:p>
            <a:endParaRPr lang="fr-FR" dirty="0"/>
          </a:p>
          <a:p>
            <a:r>
              <a:rPr lang="fr-FR" dirty="0"/>
              <a:t>Chromosomes 2 </a:t>
            </a:r>
          </a:p>
          <a:p>
            <a:r>
              <a:rPr lang="fr-FR" dirty="0"/>
              <a:t>Bien garder les couleurs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09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Exon Intron Epissage ADN ARN</a:t>
            </a:r>
          </a:p>
          <a:p>
            <a:endParaRPr lang="fr-FR" dirty="0"/>
          </a:p>
          <a:p>
            <a:r>
              <a:rPr lang="fr-FR" dirty="0"/>
              <a:t>Exon 1</a:t>
            </a:r>
          </a:p>
          <a:p>
            <a:r>
              <a:rPr lang="fr-FR" dirty="0"/>
              <a:t>Intron</a:t>
            </a:r>
            <a:r>
              <a:rPr lang="fr-FR" baseline="0" dirty="0"/>
              <a:t>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3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Exon Intron Epissage ADN ARN Transcription</a:t>
            </a:r>
            <a:r>
              <a:rPr lang="fr-FR" baseline="0" dirty="0"/>
              <a:t> Traduction</a:t>
            </a:r>
          </a:p>
          <a:p>
            <a:endParaRPr lang="fr-FR" baseline="0" dirty="0"/>
          </a:p>
          <a:p>
            <a:r>
              <a:rPr lang="fr-FR" baseline="0" dirty="0"/>
              <a:t>Gene 1</a:t>
            </a:r>
          </a:p>
          <a:p>
            <a:r>
              <a:rPr lang="fr-FR" baseline="0" dirty="0"/>
              <a:t>Exon 1</a:t>
            </a:r>
          </a:p>
          <a:p>
            <a:r>
              <a:rPr lang="fr-FR" baseline="0" dirty="0"/>
              <a:t>Intron 1</a:t>
            </a:r>
          </a:p>
          <a:p>
            <a:r>
              <a:rPr lang="fr-FR" baseline="0" dirty="0"/>
              <a:t>Protéine 1 </a:t>
            </a:r>
          </a:p>
          <a:p>
            <a:r>
              <a:rPr lang="fr-FR" baseline="0" dirty="0"/>
              <a:t>Garder les couleurs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92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ADN; transcription, ARN, traduction,</a:t>
            </a:r>
            <a:r>
              <a:rPr lang="fr-FR" baseline="0" dirty="0"/>
              <a:t> protéine</a:t>
            </a:r>
          </a:p>
          <a:p>
            <a:endParaRPr lang="fr-FR" baseline="0" dirty="0"/>
          </a:p>
          <a:p>
            <a:r>
              <a:rPr lang="fr-FR" baseline="0" dirty="0"/>
              <a:t>Protéine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31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Code génétique</a:t>
            </a:r>
            <a:r>
              <a:rPr lang="fr-FR" baseline="0" dirty="0"/>
              <a:t> Nucléotide Acide aminé Codon Triplet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315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Exon Intron Région régulatrice Exome Génome</a:t>
            </a:r>
          </a:p>
          <a:p>
            <a:endParaRPr lang="fr-FR" dirty="0"/>
          </a:p>
          <a:p>
            <a:r>
              <a:rPr lang="fr-FR" dirty="0"/>
              <a:t>Exon 1</a:t>
            </a:r>
          </a:p>
          <a:p>
            <a:r>
              <a:rPr lang="fr-FR" dirty="0"/>
              <a:t>Intron 1</a:t>
            </a:r>
          </a:p>
          <a:p>
            <a:r>
              <a:rPr lang="fr-FR" dirty="0"/>
              <a:t>Région</a:t>
            </a:r>
            <a:r>
              <a:rPr lang="fr-FR" baseline="0" dirty="0"/>
              <a:t> régulatrice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2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Cellule</a:t>
            </a:r>
            <a:r>
              <a:rPr lang="fr-FR" baseline="0" dirty="0"/>
              <a:t> Chromosome Gène ADN Généralité</a:t>
            </a:r>
          </a:p>
          <a:p>
            <a:endParaRPr lang="fr-FR" baseline="0" dirty="0"/>
          </a:p>
          <a:p>
            <a:r>
              <a:rPr lang="fr-FR" baseline="0" dirty="0"/>
              <a:t>Avatar 3 </a:t>
            </a:r>
            <a:r>
              <a:rPr lang="fr-FR" baseline="0" dirty="0">
                <a:sym typeface="Wingdings" panose="05000000000000000000" pitchFamily="2" charset="2"/>
              </a:rPr>
              <a:t> Cellule 1 avec noyau 1 Noyau 1 Chromosome 1  ADN 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96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ADN Conformation Régulatrice 3D Protéine</a:t>
            </a:r>
          </a:p>
          <a:p>
            <a:endParaRPr lang="fr-FR" dirty="0"/>
          </a:p>
          <a:p>
            <a:r>
              <a:rPr lang="fr-FR" dirty="0"/>
              <a:t>ADN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32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Génome Différence</a:t>
            </a:r>
            <a:r>
              <a:rPr lang="fr-FR" baseline="0" dirty="0"/>
              <a:t> Variabilité Variation</a:t>
            </a:r>
          </a:p>
          <a:p>
            <a:endParaRPr lang="fr-FR" baseline="0" dirty="0"/>
          </a:p>
          <a:p>
            <a:r>
              <a:rPr lang="fr-FR" baseline="0" dirty="0"/>
              <a:t>A traduire </a:t>
            </a:r>
          </a:p>
          <a:p>
            <a:r>
              <a:rPr lang="fr-FR" baseline="0" dirty="0"/>
              <a:t>Avatar 1 et 2</a:t>
            </a:r>
          </a:p>
          <a:p>
            <a:r>
              <a:rPr lang="fr-FR" baseline="0" dirty="0"/>
              <a:t>Bien garder la bulle entre les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0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Génome Temps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traduire </a:t>
            </a:r>
          </a:p>
          <a:p>
            <a:endParaRPr lang="fr-FR" dirty="0"/>
          </a:p>
          <a:p>
            <a:r>
              <a:rPr lang="fr-FR" dirty="0"/>
              <a:t>Avatar 5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887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Génome Longueur 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traduire </a:t>
            </a:r>
          </a:p>
          <a:p>
            <a:endParaRPr lang="fr-FR" dirty="0"/>
          </a:p>
          <a:p>
            <a:r>
              <a:rPr lang="fr-FR" dirty="0"/>
              <a:t>Avatar 4</a:t>
            </a:r>
          </a:p>
          <a:p>
            <a:r>
              <a:rPr lang="fr-FR" dirty="0"/>
              <a:t>Garder ADN 2 et soleil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87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Génome Data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traduire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Avatar 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01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Inactivation Chromosome X </a:t>
            </a:r>
            <a:r>
              <a:rPr lang="fr-FR" dirty="0" err="1"/>
              <a:t>Lyonisation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Avatar 2</a:t>
            </a:r>
          </a:p>
          <a:p>
            <a:r>
              <a:rPr lang="fr-FR" dirty="0"/>
              <a:t>Cellules 1 avec chromosomes 1</a:t>
            </a:r>
          </a:p>
          <a:p>
            <a:r>
              <a:rPr lang="fr-FR" dirty="0"/>
              <a:t>Garder une différence de couleurs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962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ADN</a:t>
            </a:r>
            <a:r>
              <a:rPr lang="fr-FR" baseline="0" dirty="0"/>
              <a:t> mitochondrial Mitochondrie</a:t>
            </a:r>
          </a:p>
          <a:p>
            <a:endParaRPr lang="fr-FR" baseline="0" dirty="0"/>
          </a:p>
          <a:p>
            <a:r>
              <a:rPr lang="fr-FR" baseline="0" dirty="0"/>
              <a:t>Cellule 2</a:t>
            </a:r>
          </a:p>
          <a:p>
            <a:r>
              <a:rPr lang="fr-FR" baseline="0" dirty="0"/>
              <a:t>Mitochondrie 1</a:t>
            </a:r>
          </a:p>
          <a:p>
            <a:r>
              <a:rPr lang="fr-FR" baseline="0" dirty="0"/>
              <a:t>ADN mitochondrial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9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Cellule</a:t>
            </a:r>
            <a:r>
              <a:rPr lang="fr-FR" baseline="0" dirty="0"/>
              <a:t> Chromosome Gène ADN Protéine</a:t>
            </a:r>
            <a:endParaRPr lang="fr-FR" dirty="0"/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>
                <a:sym typeface="Wingdings" panose="05000000000000000000" pitchFamily="2" charset="2"/>
              </a:rPr>
              <a:t>Fusionner Cellule 1 avec noyau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>
                <a:sym typeface="Wingdings" panose="05000000000000000000" pitchFamily="2" charset="2"/>
              </a:rPr>
              <a:t>Protéine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8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Corps humain Organes Planche anatomique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Bonhomme enfant asexué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Enlever rose et bleu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9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Cellule Division Spécialisation	Pluripotente</a:t>
            </a:r>
            <a:r>
              <a:rPr lang="fr-FR" baseline="0" dirty="0"/>
              <a:t> Totipotente</a:t>
            </a:r>
          </a:p>
          <a:p>
            <a:endParaRPr lang="fr-FR" baseline="0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7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Cellule Organite Mitochondrie Cytoplasme</a:t>
            </a:r>
            <a:r>
              <a:rPr lang="fr-FR" baseline="0" dirty="0"/>
              <a:t> Noyau</a:t>
            </a:r>
          </a:p>
          <a:p>
            <a:endParaRPr lang="fr-FR" baseline="0" dirty="0"/>
          </a:p>
          <a:p>
            <a:r>
              <a:rPr lang="fr-FR" baseline="0" dirty="0"/>
              <a:t>Cellule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8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Cellule</a:t>
            </a:r>
            <a:r>
              <a:rPr lang="fr-FR" baseline="0" dirty="0"/>
              <a:t> musculaire Muscle Sarcomère Myofilament </a:t>
            </a:r>
          </a:p>
          <a:p>
            <a:endParaRPr lang="fr-FR" baseline="0" dirty="0"/>
          </a:p>
          <a:p>
            <a:r>
              <a:rPr lang="fr-FR" baseline="0" dirty="0"/>
              <a:t>Cellule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6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Caryotype Chromosomes Masculin Homme</a:t>
            </a:r>
          </a:p>
          <a:p>
            <a:endParaRPr lang="fr-FR" dirty="0"/>
          </a:p>
          <a:p>
            <a:r>
              <a:rPr lang="fr-FR" dirty="0"/>
              <a:t>Avatar 1</a:t>
            </a:r>
          </a:p>
          <a:p>
            <a:r>
              <a:rPr lang="fr-FR" dirty="0"/>
              <a:t>Caryotype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6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Caryotype Chromosomes Féminin Femme</a:t>
            </a:r>
          </a:p>
          <a:p>
            <a:endParaRPr lang="fr-FR" dirty="0"/>
          </a:p>
          <a:p>
            <a:r>
              <a:rPr lang="fr-FR" dirty="0"/>
              <a:t>Avatar 2</a:t>
            </a:r>
          </a:p>
          <a:p>
            <a:r>
              <a:rPr lang="fr-FR" dirty="0"/>
              <a:t>Caryotype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3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7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1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7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2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61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0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9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67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74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4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8BBE-A190-4D4E-946E-C9775AB28389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9038-78B6-46BD-A0C6-38C4F35CC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2420889"/>
            <a:ext cx="7992888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7200" b="1" dirty="0" err="1">
                <a:solidFill>
                  <a:schemeClr val="bg1"/>
                </a:solidFill>
              </a:rPr>
              <a:t>AnDDI</a:t>
            </a:r>
            <a:r>
              <a:rPr lang="fr-FR" sz="7200" b="1" dirty="0">
                <a:solidFill>
                  <a:schemeClr val="bg1"/>
                </a:solidFill>
              </a:rPr>
              <a:t>-clic</a:t>
            </a:r>
            <a:br>
              <a:rPr lang="fr-FR" sz="7200" b="1" dirty="0">
                <a:solidFill>
                  <a:schemeClr val="bg1"/>
                </a:solidFill>
              </a:rPr>
            </a:br>
            <a:r>
              <a:rPr lang="fr-FR" sz="7200" b="1" dirty="0" err="1">
                <a:solidFill>
                  <a:schemeClr val="bg1"/>
                </a:solidFill>
              </a:rPr>
              <a:t>Genetics</a:t>
            </a:r>
            <a:r>
              <a:rPr lang="fr-FR" sz="7200" b="1" dirty="0">
                <a:solidFill>
                  <a:schemeClr val="bg1"/>
                </a:solidFill>
              </a:rPr>
              <a:t> in a few clicks </a:t>
            </a:r>
          </a:p>
        </p:txBody>
      </p:sp>
    </p:spTree>
    <p:extLst>
      <p:ext uri="{BB962C8B-B14F-4D97-AF65-F5344CB8AC3E}">
        <p14:creationId xmlns:p14="http://schemas.microsoft.com/office/powerpoint/2010/main" val="11528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10 – </a:t>
            </a:r>
            <a:r>
              <a:rPr lang="fr-FR" b="1" dirty="0" err="1"/>
              <a:t>Female</a:t>
            </a:r>
            <a:r>
              <a:rPr lang="fr-FR" b="1" dirty="0"/>
              <a:t> </a:t>
            </a:r>
            <a:r>
              <a:rPr lang="fr-FR" b="1" dirty="0" err="1"/>
              <a:t>karyotype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11 - </a:t>
            </a:r>
            <a:r>
              <a:rPr lang="fr-FR" b="1" dirty="0" err="1"/>
              <a:t>Fertilization</a:t>
            </a:r>
            <a:endParaRPr lang="fr-FR" b="1" dirty="0"/>
          </a:p>
        </p:txBody>
      </p:sp>
      <p:sp>
        <p:nvSpPr>
          <p:cNvPr id="2" name="AutoShape 2" descr="caryotypes"/>
          <p:cNvSpPr>
            <a:spLocks noChangeAspect="1" noChangeArrowheads="1"/>
          </p:cNvSpPr>
          <p:nvPr/>
        </p:nvSpPr>
        <p:spPr bwMode="auto">
          <a:xfrm>
            <a:off x="155575" y="-1036637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aryotypes"/>
          <p:cNvSpPr>
            <a:spLocks noChangeAspect="1" noChangeArrowheads="1"/>
          </p:cNvSpPr>
          <p:nvPr/>
        </p:nvSpPr>
        <p:spPr bwMode="auto">
          <a:xfrm>
            <a:off x="307975" y="-884237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12 - </a:t>
            </a:r>
            <a:r>
              <a:rPr lang="fr-FR" b="1" dirty="0" err="1"/>
              <a:t>Mitosis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04" y="-101207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13 – DNA </a:t>
            </a:r>
            <a:r>
              <a:rPr lang="fr-FR" b="1" dirty="0" err="1"/>
              <a:t>replication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4" y="26812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-85127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14 - </a:t>
            </a:r>
            <a:r>
              <a:rPr lang="fr-FR" b="1" dirty="0" err="1"/>
              <a:t>Meiosis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0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-85126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15 - </a:t>
            </a:r>
            <a:r>
              <a:rPr lang="fr-FR" b="1" dirty="0" err="1"/>
              <a:t>Crossing</a:t>
            </a:r>
            <a:r>
              <a:rPr lang="fr-FR" b="1" dirty="0"/>
              <a:t> over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284206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-85126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16 - Exons and introns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284206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17 – Alternative </a:t>
            </a:r>
            <a:r>
              <a:rPr lang="fr-FR" b="1" dirty="0" err="1"/>
              <a:t>splicing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18 - RNA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19 – </a:t>
            </a:r>
            <a:r>
              <a:rPr lang="fr-FR" b="1" dirty="0" err="1"/>
              <a:t>Genetic</a:t>
            </a:r>
            <a:r>
              <a:rPr lang="fr-FR" b="1" dirty="0"/>
              <a:t> code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2432" y="2504397"/>
            <a:ext cx="6493765" cy="1862048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1500" b="1">
                <a:solidFill>
                  <a:schemeClr val="bg1"/>
                </a:solidFill>
              </a:rPr>
              <a:t>I - General</a:t>
            </a:r>
          </a:p>
        </p:txBody>
      </p:sp>
    </p:spTree>
    <p:extLst>
      <p:ext uri="{BB962C8B-B14F-4D97-AF65-F5344CB8AC3E}">
        <p14:creationId xmlns:p14="http://schemas.microsoft.com/office/powerpoint/2010/main" val="41412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D35F74-E741-4987-9D0F-12E59547F5B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20 - </a:t>
            </a:r>
            <a:r>
              <a:rPr lang="fr-FR" b="1" dirty="0" err="1"/>
              <a:t>Exome</a:t>
            </a:r>
            <a:r>
              <a:rPr lang="fr-FR" b="1" dirty="0"/>
              <a:t> versus </a:t>
            </a:r>
            <a:r>
              <a:rPr lang="fr-FR" b="1" dirty="0" err="1"/>
              <a:t>genome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D35F74-E741-4987-9D0F-12E59547F5B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21 – DNA Conformation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AACB3-5130-4C31-8C72-AE3A9BB08FE7}"/>
              </a:ext>
            </a:extLst>
          </p:cNvPr>
          <p:cNvSpPr/>
          <p:nvPr/>
        </p:nvSpPr>
        <p:spPr>
          <a:xfrm>
            <a:off x="1475656" y="692696"/>
            <a:ext cx="345638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-85127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22 - The </a:t>
            </a:r>
            <a:r>
              <a:rPr lang="fr-FR" b="1" dirty="0" err="1"/>
              <a:t>genome</a:t>
            </a:r>
            <a:r>
              <a:rPr lang="fr-FR" b="1" dirty="0"/>
              <a:t> in </a:t>
            </a:r>
            <a:r>
              <a:rPr lang="fr-FR" b="1" dirty="0" err="1"/>
              <a:t>numbers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28420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23 - The </a:t>
            </a:r>
            <a:r>
              <a:rPr lang="fr-FR" b="1" dirty="0" err="1"/>
              <a:t>genome</a:t>
            </a:r>
            <a:r>
              <a:rPr lang="fr-FR" b="1" dirty="0"/>
              <a:t> in </a:t>
            </a:r>
            <a:r>
              <a:rPr lang="fr-FR" b="1" dirty="0" err="1"/>
              <a:t>numbers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-46254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24 - The </a:t>
            </a:r>
            <a:r>
              <a:rPr lang="fr-FR" b="1" dirty="0" err="1"/>
              <a:t>genome</a:t>
            </a:r>
            <a:r>
              <a:rPr lang="fr-FR" b="1" dirty="0"/>
              <a:t> in </a:t>
            </a:r>
            <a:r>
              <a:rPr lang="fr-FR" b="1" dirty="0" err="1"/>
              <a:t>numbers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2307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25 - The </a:t>
            </a:r>
            <a:r>
              <a:rPr lang="fr-FR" b="1" dirty="0" err="1"/>
              <a:t>genome</a:t>
            </a:r>
            <a:r>
              <a:rPr lang="fr-FR" b="1" dirty="0"/>
              <a:t> in </a:t>
            </a:r>
            <a:r>
              <a:rPr lang="fr-FR" b="1" dirty="0" err="1"/>
              <a:t>numbers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B2BDA20-ED94-4817-8B30-0786DF5D45FB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26 - I</a:t>
            </a:r>
            <a:r>
              <a:rPr lang="en-US" b="1" dirty="0" err="1"/>
              <a:t>nactivation</a:t>
            </a:r>
            <a:r>
              <a:rPr lang="en-US" b="1" dirty="0"/>
              <a:t> of the X chromosome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'ADN mitochondrial permet à des enfants de tester leur maternité, sans la participation de la mère présumée."/>
          <p:cNvSpPr>
            <a:spLocks noChangeAspect="1" noChangeArrowheads="1"/>
          </p:cNvSpPr>
          <p:nvPr/>
        </p:nvSpPr>
        <p:spPr bwMode="auto">
          <a:xfrm>
            <a:off x="155575" y="-1600200"/>
            <a:ext cx="4191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27 – Mitochondrial DNA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3 -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our</a:t>
            </a:r>
            <a:r>
              <a:rPr lang="fr-FR" b="1" dirty="0"/>
              <a:t> body to </a:t>
            </a:r>
            <a:r>
              <a:rPr lang="fr-FR" b="1" dirty="0" err="1"/>
              <a:t>our</a:t>
            </a:r>
            <a:r>
              <a:rPr lang="fr-FR" b="1" dirty="0"/>
              <a:t> </a:t>
            </a:r>
            <a:r>
              <a:rPr lang="fr-FR" b="1" dirty="0" err="1"/>
              <a:t>genes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70706"/>
            <a:ext cx="9108504" cy="65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4 - </a:t>
            </a:r>
            <a:r>
              <a:rPr lang="fr-FR" b="1" dirty="0" err="1"/>
              <a:t>From</a:t>
            </a:r>
            <a:r>
              <a:rPr lang="fr-FR" b="1" dirty="0"/>
              <a:t> chromosomes to </a:t>
            </a:r>
            <a:r>
              <a:rPr lang="fr-FR" b="1" dirty="0" err="1"/>
              <a:t>protein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70704"/>
            <a:ext cx="9108504" cy="65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 – </a:t>
            </a:r>
            <a:r>
              <a:rPr lang="fr-FR" b="1" dirty="0" err="1"/>
              <a:t>Human</a:t>
            </a:r>
            <a:r>
              <a:rPr lang="fr-FR" b="1" dirty="0"/>
              <a:t> body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" y="370704"/>
            <a:ext cx="8954765" cy="64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 – Cellular </a:t>
            </a:r>
            <a:r>
              <a:rPr lang="en-GB" b="1" dirty="0"/>
              <a:t>Differentiation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7 - </a:t>
            </a:r>
            <a:r>
              <a:rPr lang="fr-FR" b="1" dirty="0" err="1"/>
              <a:t>Cell</a:t>
            </a:r>
            <a:r>
              <a:rPr lang="fr-FR" b="1" dirty="0"/>
              <a:t> and </a:t>
            </a:r>
            <a:r>
              <a:rPr lang="fr-FR" b="1" dirty="0" err="1"/>
              <a:t>its</a:t>
            </a:r>
            <a:r>
              <a:rPr lang="fr-FR" b="1" dirty="0"/>
              <a:t> nucleus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 – Muscle </a:t>
            </a:r>
            <a:r>
              <a:rPr lang="fr-FR" b="1" dirty="0" err="1"/>
              <a:t>cell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971600" y="544522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58112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9 – Male </a:t>
            </a:r>
            <a:r>
              <a:rPr lang="fr-FR" b="1" dirty="0" err="1"/>
              <a:t>Karyotype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FAB2D-D3EE-43FB-8E45-3505FCFA27C0}">
  <ds:schemaRefs>
    <ds:schemaRef ds:uri="56857919-4c90-44b0-a067-21d588f6356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833F93-1814-427E-B2FA-404B87648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E48A3-F027-4690-B981-5B4D255B3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552</Words>
  <Application>Microsoft Office PowerPoint</Application>
  <PresentationFormat>Affichage à l'écran (4:3)</PresentationFormat>
  <Paragraphs>164</Paragraphs>
  <Slides>27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5</cp:revision>
  <dcterms:created xsi:type="dcterms:W3CDTF">2025-01-29T09:16:22Z</dcterms:created>
  <dcterms:modified xsi:type="dcterms:W3CDTF">2025-01-29T13:11:24Z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