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EC900-7B51-4409-A1B6-EB304212B774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78C66-DE07-4A80-AA9D-E8B4BE2DDEB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737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Fécondation</a:t>
            </a:r>
            <a:r>
              <a:rPr lang="fr-FR" baseline="0" dirty="0"/>
              <a:t> Spermatozoïde Ovocyte Chromosome Caryotype</a:t>
            </a:r>
          </a:p>
          <a:p>
            <a:endParaRPr lang="fr-FR" baseline="0" dirty="0"/>
          </a:p>
          <a:p>
            <a:r>
              <a:rPr lang="fr-FR" baseline="0" dirty="0"/>
              <a:t>Avatar 1 et avatar 2</a:t>
            </a:r>
          </a:p>
          <a:p>
            <a:r>
              <a:rPr lang="fr-FR" baseline="0" dirty="0"/>
              <a:t>Caryotype 1 et 2 en couleur </a:t>
            </a:r>
          </a:p>
          <a:p>
            <a:endParaRPr lang="fr-FR" baseline="0" dirty="0"/>
          </a:p>
          <a:p>
            <a:r>
              <a:rPr lang="fr-FR" baseline="0" dirty="0"/>
              <a:t>Ovocyte + demi caryotype 2</a:t>
            </a:r>
          </a:p>
          <a:p>
            <a:r>
              <a:rPr lang="fr-FR" baseline="0" dirty="0"/>
              <a:t>Spermatozoïde (agrandir la tête et diminuer le flagelle comme dans la diapo 40)  + demi caryotype 1 </a:t>
            </a:r>
          </a:p>
          <a:p>
            <a:endParaRPr lang="fr-F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Avatar 4 + fusion demi caryotype 1 demi caryotype 2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399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Mitose Division</a:t>
            </a:r>
          </a:p>
          <a:p>
            <a:endParaRPr lang="fr-FR" dirty="0"/>
          </a:p>
          <a:p>
            <a:r>
              <a:rPr lang="fr-FR" dirty="0"/>
              <a:t>Cellule 1 + chromosomes</a:t>
            </a:r>
            <a:r>
              <a:rPr lang="fr-FR" baseline="0" dirty="0"/>
              <a:t> 1</a:t>
            </a:r>
          </a:p>
          <a:p>
            <a:r>
              <a:rPr lang="fr-FR" baseline="0" dirty="0"/>
              <a:t>(bien différencier avec couleurs)</a:t>
            </a:r>
          </a:p>
          <a:p>
            <a:r>
              <a:rPr lang="fr-FR" baseline="0" dirty="0"/>
              <a:t>Puis chromosome 2</a:t>
            </a:r>
          </a:p>
          <a:p>
            <a:r>
              <a:rPr lang="fr-FR" baseline="0" dirty="0"/>
              <a:t>Puis chromosomes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554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Réplication ADN Nucléotide</a:t>
            </a:r>
          </a:p>
          <a:p>
            <a:endParaRPr lang="fr-FR" dirty="0"/>
          </a:p>
          <a:p>
            <a:r>
              <a:rPr lang="fr-FR" dirty="0"/>
              <a:t>Mettre</a:t>
            </a:r>
            <a:r>
              <a:rPr lang="fr-FR" baseline="0" dirty="0"/>
              <a:t> les lettres à l’endroit </a:t>
            </a:r>
          </a:p>
          <a:p>
            <a:r>
              <a:rPr lang="fr-FR" baseline="0" dirty="0"/>
              <a:t>Pas de couleur sexe</a:t>
            </a:r>
          </a:p>
          <a:p>
            <a:endParaRPr lang="fr-FR" baseline="0" dirty="0"/>
          </a:p>
          <a:p>
            <a:r>
              <a:rPr lang="fr-FR" dirty="0"/>
              <a:t>https://www.google.com/url?sa=i&amp;url=http%3A%2F%2Fwww.mabiologie.com%2F2016%2F01%2FreplicationADN.html&amp;psig=AOvVaw3HXv9MgYWNsbLeHhztBB6v&amp;ust=1614426382987000&amp;source=images&amp;cd=vfe&amp;ved=0CAIQjRxqFwoTCIiV-Y-9h-8CFQAAAAAdAAAAABAU 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003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Méiose</a:t>
            </a:r>
            <a:r>
              <a:rPr lang="fr-FR" baseline="0" dirty="0"/>
              <a:t> Division</a:t>
            </a:r>
          </a:p>
          <a:p>
            <a:endParaRPr lang="fr-FR" baseline="0" dirty="0"/>
          </a:p>
          <a:p>
            <a:r>
              <a:rPr lang="fr-FR" dirty="0"/>
              <a:t>Cellule 1 + chromosomes</a:t>
            </a:r>
            <a:r>
              <a:rPr lang="fr-FR" baseline="0" dirty="0"/>
              <a:t> 1</a:t>
            </a:r>
          </a:p>
          <a:p>
            <a:r>
              <a:rPr lang="fr-FR" baseline="0" dirty="0"/>
              <a:t>(bien différencier avec couleurs)</a:t>
            </a:r>
          </a:p>
          <a:p>
            <a:r>
              <a:rPr lang="fr-FR" baseline="0" dirty="0"/>
              <a:t>Puis chromosome 2</a:t>
            </a:r>
          </a:p>
          <a:p>
            <a:r>
              <a:rPr lang="fr-FR" baseline="0" dirty="0"/>
              <a:t>Puis chromosomes 1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5761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</a:t>
            </a:r>
            <a:r>
              <a:rPr lang="fr-FR" dirty="0" err="1"/>
              <a:t>Crossing</a:t>
            </a:r>
            <a:r>
              <a:rPr lang="fr-FR" dirty="0"/>
              <a:t> Over Recombinaison</a:t>
            </a:r>
          </a:p>
          <a:p>
            <a:endParaRPr lang="fr-FR" dirty="0"/>
          </a:p>
          <a:p>
            <a:r>
              <a:rPr lang="fr-FR" dirty="0"/>
              <a:t>Chromosomes 2 </a:t>
            </a:r>
          </a:p>
          <a:p>
            <a:r>
              <a:rPr lang="fr-FR" dirty="0"/>
              <a:t>Bien garder les couleurs</a:t>
            </a:r>
            <a:r>
              <a:rPr lang="fr-FR" baseline="0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097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Exon Intron Epissage ADN ARN</a:t>
            </a:r>
          </a:p>
          <a:p>
            <a:endParaRPr lang="fr-FR" dirty="0"/>
          </a:p>
          <a:p>
            <a:r>
              <a:rPr lang="fr-FR" dirty="0"/>
              <a:t>Exon 1</a:t>
            </a:r>
          </a:p>
          <a:p>
            <a:r>
              <a:rPr lang="fr-FR" dirty="0"/>
              <a:t>Intron</a:t>
            </a:r>
            <a:r>
              <a:rPr lang="fr-FR" baseline="0" dirty="0"/>
              <a:t>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6839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Exon Intron Epissage ADN ARN Transcription</a:t>
            </a:r>
            <a:r>
              <a:rPr lang="fr-FR" baseline="0" dirty="0"/>
              <a:t> Traduction</a:t>
            </a:r>
          </a:p>
          <a:p>
            <a:endParaRPr lang="fr-FR" baseline="0" dirty="0"/>
          </a:p>
          <a:p>
            <a:r>
              <a:rPr lang="fr-FR" baseline="0" dirty="0"/>
              <a:t>Gene 1</a:t>
            </a:r>
          </a:p>
          <a:p>
            <a:r>
              <a:rPr lang="fr-FR" baseline="0" dirty="0"/>
              <a:t>Exon 1</a:t>
            </a:r>
          </a:p>
          <a:p>
            <a:r>
              <a:rPr lang="fr-FR" baseline="0" dirty="0"/>
              <a:t>Intron 1</a:t>
            </a:r>
          </a:p>
          <a:p>
            <a:r>
              <a:rPr lang="fr-FR" baseline="0" dirty="0"/>
              <a:t>Protéine 1 </a:t>
            </a:r>
          </a:p>
          <a:p>
            <a:r>
              <a:rPr lang="fr-FR" baseline="0" dirty="0"/>
              <a:t>Garder les couleurs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7926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ADN; transcription, ARN, traduction,</a:t>
            </a:r>
            <a:r>
              <a:rPr lang="fr-FR" baseline="0" dirty="0"/>
              <a:t> protéine</a:t>
            </a:r>
          </a:p>
          <a:p>
            <a:endParaRPr lang="fr-FR" baseline="0" dirty="0"/>
          </a:p>
          <a:p>
            <a:r>
              <a:rPr lang="fr-FR" baseline="0" dirty="0"/>
              <a:t>Protéine 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4231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Code génétique</a:t>
            </a:r>
            <a:r>
              <a:rPr lang="fr-FR" baseline="0" dirty="0"/>
              <a:t> Nucléotide Acide aminé Codon Triplet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23150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Exon Intron Région régulatrice Exome Génome</a:t>
            </a:r>
          </a:p>
          <a:p>
            <a:endParaRPr lang="fr-FR" dirty="0"/>
          </a:p>
          <a:p>
            <a:r>
              <a:rPr lang="fr-FR" dirty="0"/>
              <a:t>Exon 1</a:t>
            </a:r>
          </a:p>
          <a:p>
            <a:r>
              <a:rPr lang="fr-FR" dirty="0"/>
              <a:t>Intron 1</a:t>
            </a:r>
          </a:p>
          <a:p>
            <a:r>
              <a:rPr lang="fr-FR" dirty="0"/>
              <a:t>Région</a:t>
            </a:r>
            <a:r>
              <a:rPr lang="fr-FR" baseline="0" dirty="0"/>
              <a:t> régulatrice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428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Cellule</a:t>
            </a:r>
            <a:r>
              <a:rPr lang="fr-FR" baseline="0" dirty="0"/>
              <a:t> Chromosome Gène ADN Généralité</a:t>
            </a:r>
          </a:p>
          <a:p>
            <a:endParaRPr lang="fr-FR" baseline="0" dirty="0"/>
          </a:p>
          <a:p>
            <a:r>
              <a:rPr lang="fr-FR" baseline="0" dirty="0"/>
              <a:t>Avatar 3 </a:t>
            </a:r>
            <a:r>
              <a:rPr lang="fr-FR" baseline="0" dirty="0">
                <a:sym typeface="Wingdings" panose="05000000000000000000" pitchFamily="2" charset="2"/>
              </a:rPr>
              <a:t> Cellule 1 avec noyau 1 Noyau 1 Chromosome 1  ADN 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5968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ADN Conformation Régulatrice 3D Protéine</a:t>
            </a:r>
          </a:p>
          <a:p>
            <a:endParaRPr lang="fr-FR" dirty="0"/>
          </a:p>
          <a:p>
            <a:r>
              <a:rPr lang="fr-FR" dirty="0"/>
              <a:t>ADN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332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Génome Différence</a:t>
            </a:r>
            <a:r>
              <a:rPr lang="fr-FR" baseline="0" dirty="0"/>
              <a:t> Variabilité Variation</a:t>
            </a:r>
          </a:p>
          <a:p>
            <a:endParaRPr lang="fr-FR" baseline="0" dirty="0"/>
          </a:p>
          <a:p>
            <a:r>
              <a:rPr lang="fr-FR" baseline="0" dirty="0"/>
              <a:t>A traduire </a:t>
            </a:r>
          </a:p>
          <a:p>
            <a:r>
              <a:rPr lang="fr-FR" baseline="0" dirty="0"/>
              <a:t>Avatar 1 et 2</a:t>
            </a:r>
          </a:p>
          <a:p>
            <a:r>
              <a:rPr lang="fr-FR" baseline="0" dirty="0"/>
              <a:t>Bien garder la bulle entre les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702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Génome Temps</a:t>
            </a:r>
          </a:p>
          <a:p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A traduire </a:t>
            </a:r>
          </a:p>
          <a:p>
            <a:endParaRPr lang="fr-FR" dirty="0"/>
          </a:p>
          <a:p>
            <a:r>
              <a:rPr lang="fr-FR" dirty="0"/>
              <a:t>Avatar 5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887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Génome Longueur </a:t>
            </a:r>
          </a:p>
          <a:p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A traduire </a:t>
            </a:r>
          </a:p>
          <a:p>
            <a:endParaRPr lang="fr-FR" dirty="0"/>
          </a:p>
          <a:p>
            <a:r>
              <a:rPr lang="fr-FR" dirty="0"/>
              <a:t>Avatar 4</a:t>
            </a:r>
          </a:p>
          <a:p>
            <a:r>
              <a:rPr lang="fr-FR" dirty="0"/>
              <a:t>Garder ADN 2 et soleil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2879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Génome Data</a:t>
            </a:r>
          </a:p>
          <a:p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A traduire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/>
              <a:t>Avatar 3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0131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Inactivation Chromosome X </a:t>
            </a:r>
            <a:r>
              <a:rPr lang="fr-FR" dirty="0" err="1"/>
              <a:t>Lyonisation</a:t>
            </a:r>
            <a:endParaRPr lang="fr-FR" dirty="0"/>
          </a:p>
          <a:p>
            <a:endParaRPr lang="fr-FR" dirty="0"/>
          </a:p>
          <a:p>
            <a:r>
              <a:rPr lang="fr-FR" dirty="0"/>
              <a:t>Avatar 2</a:t>
            </a:r>
          </a:p>
          <a:p>
            <a:r>
              <a:rPr lang="fr-FR" dirty="0"/>
              <a:t>Cellules 1 avec chromosomes 1</a:t>
            </a:r>
          </a:p>
          <a:p>
            <a:r>
              <a:rPr lang="fr-FR" dirty="0"/>
              <a:t>Garder une différence de couleurs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962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ADN</a:t>
            </a:r>
            <a:r>
              <a:rPr lang="fr-FR" baseline="0" dirty="0"/>
              <a:t> mitochondrial Mitochondrie</a:t>
            </a:r>
          </a:p>
          <a:p>
            <a:endParaRPr lang="fr-FR" baseline="0" dirty="0"/>
          </a:p>
          <a:p>
            <a:r>
              <a:rPr lang="fr-FR" baseline="0" dirty="0"/>
              <a:t>Cellule 2</a:t>
            </a:r>
          </a:p>
          <a:p>
            <a:r>
              <a:rPr lang="fr-FR" baseline="0" dirty="0"/>
              <a:t>Mitochondrie 1</a:t>
            </a:r>
          </a:p>
          <a:p>
            <a:r>
              <a:rPr lang="fr-FR" baseline="0" dirty="0"/>
              <a:t>ADN mitochondrial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199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Cellule</a:t>
            </a:r>
            <a:r>
              <a:rPr lang="fr-FR" baseline="0" dirty="0"/>
              <a:t> Chromosome Gène ADN Protéine</a:t>
            </a:r>
            <a:endParaRPr lang="fr-FR" dirty="0"/>
          </a:p>
          <a:p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>
                <a:sym typeface="Wingdings" panose="05000000000000000000" pitchFamily="2" charset="2"/>
              </a:rPr>
              <a:t>Fusionner Cellule 1 avec noyau 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aseline="0" dirty="0">
                <a:sym typeface="Wingdings" panose="05000000000000000000" pitchFamily="2" charset="2"/>
              </a:rPr>
              <a:t>Protéine 1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8823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Mots clés : Corps humain Organes Planche anatomique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Bonhomme enfant asexué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Enlever rose et bleu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396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Cellule Division Spécialisation	Pluripotente</a:t>
            </a:r>
            <a:r>
              <a:rPr lang="fr-FR" baseline="0" dirty="0"/>
              <a:t> Totipotente</a:t>
            </a:r>
          </a:p>
          <a:p>
            <a:endParaRPr lang="fr-FR" baseline="0" dirty="0"/>
          </a:p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372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Cellule Organite Mitochondrie Cytoplasme</a:t>
            </a:r>
            <a:r>
              <a:rPr lang="fr-FR" baseline="0" dirty="0"/>
              <a:t> Noyau</a:t>
            </a:r>
          </a:p>
          <a:p>
            <a:endParaRPr lang="fr-FR" baseline="0" dirty="0"/>
          </a:p>
          <a:p>
            <a:r>
              <a:rPr lang="fr-FR" baseline="0" dirty="0"/>
              <a:t>Cellule 2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6687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Cellule</a:t>
            </a:r>
            <a:r>
              <a:rPr lang="fr-FR" baseline="0" dirty="0"/>
              <a:t> musculaire Muscle Sarcomère Myofilament </a:t>
            </a:r>
          </a:p>
          <a:p>
            <a:endParaRPr lang="fr-FR" baseline="0" dirty="0"/>
          </a:p>
          <a:p>
            <a:r>
              <a:rPr lang="fr-FR" baseline="0" dirty="0"/>
              <a:t>Cellule 3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7365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Caryotype Chromosomes Masculin Homme</a:t>
            </a:r>
          </a:p>
          <a:p>
            <a:endParaRPr lang="fr-FR" dirty="0"/>
          </a:p>
          <a:p>
            <a:r>
              <a:rPr lang="fr-FR" dirty="0"/>
              <a:t>Avatar 1</a:t>
            </a:r>
          </a:p>
          <a:p>
            <a:r>
              <a:rPr lang="fr-FR" dirty="0"/>
              <a:t>Caryotype 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868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Mots clés : Caryotype Chromosomes Féminin Femme</a:t>
            </a:r>
          </a:p>
          <a:p>
            <a:endParaRPr lang="fr-FR" dirty="0"/>
          </a:p>
          <a:p>
            <a:r>
              <a:rPr lang="fr-FR" dirty="0"/>
              <a:t>Avatar 2</a:t>
            </a:r>
          </a:p>
          <a:p>
            <a:r>
              <a:rPr lang="fr-FR" dirty="0"/>
              <a:t>Caryotype 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D3590-BBE4-474D-AD88-5C7A7B91E3F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742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8BBE-A190-4D4E-946E-C9775AB28389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038-78B6-46BD-A0C6-38C4F35CC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86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8BBE-A190-4D4E-946E-C9775AB28389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038-78B6-46BD-A0C6-38C4F35CC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7305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8BBE-A190-4D4E-946E-C9775AB28389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038-78B6-46BD-A0C6-38C4F35CC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3803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8BBE-A190-4D4E-946E-C9775AB28389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038-78B6-46BD-A0C6-38C4F35CC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492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8BBE-A190-4D4E-946E-C9775AB28389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038-78B6-46BD-A0C6-38C4F35CC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875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8BBE-A190-4D4E-946E-C9775AB28389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038-78B6-46BD-A0C6-38C4F35CC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99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8BBE-A190-4D4E-946E-C9775AB28389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038-78B6-46BD-A0C6-38C4F35CC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54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8BBE-A190-4D4E-946E-C9775AB28389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038-78B6-46BD-A0C6-38C4F35CC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976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8BBE-A190-4D4E-946E-C9775AB28389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038-78B6-46BD-A0C6-38C4F35CC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7049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8BBE-A190-4D4E-946E-C9775AB28389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038-78B6-46BD-A0C6-38C4F35CC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51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78BBE-A190-4D4E-946E-C9775AB28389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038-78B6-46BD-A0C6-38C4F35CC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21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78BBE-A190-4D4E-946E-C9775AB28389}" type="datetimeFigureOut">
              <a:rPr lang="fr-FR" smtClean="0"/>
              <a:t>29/01/2025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A9038-78B6-46BD-A0C6-38C4F35CCF0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9337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39552" y="2420888"/>
            <a:ext cx="7992888" cy="341632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fr-FR" sz="7200" b="1" dirty="0" err="1">
                <a:solidFill>
                  <a:schemeClr val="bg1"/>
                </a:solidFill>
              </a:rPr>
              <a:t>AnDDI</a:t>
            </a:r>
            <a:r>
              <a:rPr lang="fr-FR" sz="7200" b="1" dirty="0">
                <a:solidFill>
                  <a:schemeClr val="bg1"/>
                </a:solidFill>
              </a:rPr>
              <a:t>-clic</a:t>
            </a:r>
            <a:br>
              <a:rPr lang="fr-FR" sz="7200" b="1" dirty="0">
                <a:solidFill>
                  <a:schemeClr val="bg1"/>
                </a:solidFill>
              </a:rPr>
            </a:br>
            <a:r>
              <a:rPr lang="fr-FR" sz="7200" b="1" dirty="0" err="1">
                <a:solidFill>
                  <a:schemeClr val="bg1"/>
                </a:solidFill>
              </a:rPr>
              <a:t>Genetics</a:t>
            </a:r>
            <a:r>
              <a:rPr lang="fr-FR" sz="7200" b="1" dirty="0">
                <a:solidFill>
                  <a:schemeClr val="bg1"/>
                </a:solidFill>
              </a:rPr>
              <a:t> in a few clicks </a:t>
            </a:r>
          </a:p>
        </p:txBody>
      </p:sp>
    </p:spTree>
    <p:extLst>
      <p:ext uri="{BB962C8B-B14F-4D97-AF65-F5344CB8AC3E}">
        <p14:creationId xmlns:p14="http://schemas.microsoft.com/office/powerpoint/2010/main" val="115287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10 – </a:t>
            </a:r>
            <a:r>
              <a:rPr lang="fr-FR" b="1" dirty="0" err="1"/>
              <a:t>Female</a:t>
            </a:r>
            <a:r>
              <a:rPr lang="fr-FR" b="1" dirty="0"/>
              <a:t> </a:t>
            </a:r>
            <a:r>
              <a:rPr lang="fr-FR" b="1" dirty="0" err="1"/>
              <a:t>karyotype</a:t>
            </a:r>
            <a:endParaRPr lang="fr-FR" b="1" dirty="0"/>
          </a:p>
        </p:txBody>
      </p:sp>
      <p:pic>
        <p:nvPicPr>
          <p:cNvPr id="3" name="Image 2" descr="Une image contenant texte, Police, conception&#10;&#10;Le contenu généré par l’IA peut être incorrect.">
            <a:extLst>
              <a:ext uri="{FF2B5EF4-FFF2-40B4-BE49-F238E27FC236}">
                <a16:creationId xmlns:a16="http://schemas.microsoft.com/office/drawing/2014/main" id="{6C721F55-A648-2E12-D24D-62AE191B4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98" y="375034"/>
            <a:ext cx="8903917" cy="648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7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11 - </a:t>
            </a:r>
            <a:r>
              <a:rPr lang="fr-FR" b="1" dirty="0" err="1"/>
              <a:t>Fertilization</a:t>
            </a:r>
            <a:endParaRPr lang="fr-FR" b="1" dirty="0"/>
          </a:p>
        </p:txBody>
      </p:sp>
      <p:sp>
        <p:nvSpPr>
          <p:cNvPr id="2" name="AutoShape 2" descr="caryotypes"/>
          <p:cNvSpPr>
            <a:spLocks noChangeAspect="1" noChangeArrowheads="1"/>
          </p:cNvSpPr>
          <p:nvPr/>
        </p:nvSpPr>
        <p:spPr bwMode="auto">
          <a:xfrm>
            <a:off x="155575" y="-1036638"/>
            <a:ext cx="38100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AutoShape 4" descr="caryotypes"/>
          <p:cNvSpPr>
            <a:spLocks noChangeAspect="1" noChangeArrowheads="1"/>
          </p:cNvSpPr>
          <p:nvPr/>
        </p:nvSpPr>
        <p:spPr bwMode="auto">
          <a:xfrm>
            <a:off x="307975" y="-884238"/>
            <a:ext cx="381000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" name="Image 3" descr="Une image contenant texte, illustration&#10;&#10;Le contenu généré par l’IA peut être incorrect.">
            <a:extLst>
              <a:ext uri="{FF2B5EF4-FFF2-40B4-BE49-F238E27FC236}">
                <a16:creationId xmlns:a16="http://schemas.microsoft.com/office/drawing/2014/main" id="{D27DB12C-191E-7148-7FBF-AD8AEEE3D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0" y="374727"/>
            <a:ext cx="9123123" cy="6494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36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12 - </a:t>
            </a:r>
            <a:r>
              <a:rPr lang="fr-FR" b="1" dirty="0" err="1"/>
              <a:t>Mitosis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115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04" y="-101207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13 – DNA </a:t>
            </a:r>
            <a:r>
              <a:rPr lang="fr-FR" b="1" dirty="0" err="1"/>
              <a:t>replication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29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394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-85126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14 - </a:t>
            </a:r>
            <a:r>
              <a:rPr lang="fr-FR" b="1" dirty="0" err="1"/>
              <a:t>Meiosis</a:t>
            </a:r>
            <a:endParaRPr lang="fr-FR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208"/>
            <a:ext cx="9144000" cy="659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7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-85125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15 - </a:t>
            </a:r>
            <a:r>
              <a:rPr lang="fr-FR" b="1" dirty="0" err="1"/>
              <a:t>Crossing</a:t>
            </a:r>
            <a:r>
              <a:rPr lang="fr-FR" b="1" dirty="0"/>
              <a:t> over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29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01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-85125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16 - Exons and introns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50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48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-85125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17 – Alternative </a:t>
            </a:r>
            <a:r>
              <a:rPr lang="fr-FR" b="1" dirty="0" err="1"/>
              <a:t>splicing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329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23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prstClr val="black"/>
                </a:solidFill>
              </a:rPr>
              <a:t>18 - RNA</a:t>
            </a:r>
          </a:p>
        </p:txBody>
      </p:sp>
      <p:pic>
        <p:nvPicPr>
          <p:cNvPr id="2" name="Image 1" descr="Une image contenant texte, carte, bleu vert&#10;&#10;Le contenu généré par l’IA peut être incorrect.">
            <a:extLst>
              <a:ext uri="{FF2B5EF4-FFF2-40B4-BE49-F238E27FC236}">
                <a16:creationId xmlns:a16="http://schemas.microsoft.com/office/drawing/2014/main" id="{A83791CC-A9C7-ACDB-F1A6-8640180EC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" y="374152"/>
            <a:ext cx="9123123" cy="660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29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19 – </a:t>
            </a:r>
            <a:r>
              <a:rPr lang="fr-FR" b="1" dirty="0" err="1"/>
              <a:t>Genetic</a:t>
            </a:r>
            <a:r>
              <a:rPr lang="fr-FR" b="1" dirty="0"/>
              <a:t> code</a:t>
            </a:r>
          </a:p>
        </p:txBody>
      </p:sp>
      <p:pic>
        <p:nvPicPr>
          <p:cNvPr id="2" name="Image 1" descr="Une image contenant texte, capture d’écran, nombre, Police&#10;&#10;Le contenu généré par l’IA peut être incorrect.">
            <a:extLst>
              <a:ext uri="{FF2B5EF4-FFF2-40B4-BE49-F238E27FC236}">
                <a16:creationId xmlns:a16="http://schemas.microsoft.com/office/drawing/2014/main" id="{EA2DE79B-4F25-97DE-808D-E4A893CD8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" y="380791"/>
            <a:ext cx="9112684" cy="659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02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22431" y="2504395"/>
            <a:ext cx="6493765" cy="1862048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 anchor="t">
            <a:spAutoFit/>
          </a:bodyPr>
          <a:lstStyle/>
          <a:p>
            <a:r>
              <a:rPr lang="fr-FR" sz="11500" b="1">
                <a:solidFill>
                  <a:schemeClr val="bg1"/>
                </a:solidFill>
              </a:rPr>
              <a:t>I - General</a:t>
            </a:r>
          </a:p>
        </p:txBody>
      </p:sp>
    </p:spTree>
    <p:extLst>
      <p:ext uri="{BB962C8B-B14F-4D97-AF65-F5344CB8AC3E}">
        <p14:creationId xmlns:p14="http://schemas.microsoft.com/office/powerpoint/2010/main" val="4141229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5D35F74-E741-4987-9D0F-12E59547F5BD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20 - </a:t>
            </a:r>
            <a:r>
              <a:rPr lang="fr-FR" b="1" dirty="0" err="1"/>
              <a:t>Exome</a:t>
            </a:r>
            <a:r>
              <a:rPr lang="fr-FR" b="1" dirty="0"/>
              <a:t> versus </a:t>
            </a:r>
            <a:r>
              <a:rPr lang="fr-FR" b="1" dirty="0" err="1"/>
              <a:t>genome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77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5D35F74-E741-4987-9D0F-12E59547F5BD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21 – DNA Conformation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BAACB3-5130-4C31-8C72-AE3A9BB08FE7}"/>
              </a:ext>
            </a:extLst>
          </p:cNvPr>
          <p:cNvSpPr/>
          <p:nvPr/>
        </p:nvSpPr>
        <p:spPr>
          <a:xfrm>
            <a:off x="1475656" y="692696"/>
            <a:ext cx="3456384" cy="1944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74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-85126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22 - The </a:t>
            </a:r>
            <a:r>
              <a:rPr lang="fr-FR" b="1" dirty="0" err="1"/>
              <a:t>genome</a:t>
            </a:r>
            <a:r>
              <a:rPr lang="fr-FR" b="1" dirty="0"/>
              <a:t> in </a:t>
            </a:r>
            <a:r>
              <a:rPr lang="fr-FR" b="1" dirty="0" err="1"/>
              <a:t>numbers</a:t>
            </a:r>
            <a:endParaRPr lang="fr-FR" b="1" dirty="0"/>
          </a:p>
        </p:txBody>
      </p:sp>
      <p:pic>
        <p:nvPicPr>
          <p:cNvPr id="3" name="Image 2" descr="Une image contenant texte, habits, personne, chaussures&#10;&#10;Le contenu généré par l’IA peut être incorrect.">
            <a:extLst>
              <a:ext uri="{FF2B5EF4-FFF2-40B4-BE49-F238E27FC236}">
                <a16:creationId xmlns:a16="http://schemas.microsoft.com/office/drawing/2014/main" id="{80B7D234-D9AA-6D58-36D3-D4EE67810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" y="285006"/>
            <a:ext cx="9112684" cy="65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35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23 - The </a:t>
            </a:r>
            <a:r>
              <a:rPr lang="fr-FR" b="1" dirty="0" err="1"/>
              <a:t>genome</a:t>
            </a:r>
            <a:r>
              <a:rPr lang="fr-FR" b="1" dirty="0"/>
              <a:t> in </a:t>
            </a:r>
            <a:r>
              <a:rPr lang="fr-FR" b="1" dirty="0" err="1"/>
              <a:t>numbers</a:t>
            </a:r>
            <a:endParaRPr lang="fr-FR" b="1" dirty="0"/>
          </a:p>
        </p:txBody>
      </p:sp>
      <p:pic>
        <p:nvPicPr>
          <p:cNvPr id="2" name="Image 1" descr="Une image contenant texte, chaussures,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E3F5033-77DE-EA51-74A2-8804D6CA6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" y="380831"/>
            <a:ext cx="9112684" cy="65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5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-46253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24 - The </a:t>
            </a:r>
            <a:r>
              <a:rPr lang="fr-FR" b="1" dirty="0" err="1"/>
              <a:t>genome</a:t>
            </a:r>
            <a:r>
              <a:rPr lang="fr-FR" b="1" dirty="0"/>
              <a:t> in </a:t>
            </a:r>
            <a:r>
              <a:rPr lang="fr-FR" b="1" dirty="0" err="1"/>
              <a:t>numbers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50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399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25 - The </a:t>
            </a:r>
            <a:r>
              <a:rPr lang="fr-FR" b="1" dirty="0" err="1"/>
              <a:t>genome</a:t>
            </a:r>
            <a:r>
              <a:rPr lang="fr-FR" b="1" dirty="0"/>
              <a:t> in </a:t>
            </a:r>
            <a:r>
              <a:rPr lang="fr-FR" b="1" dirty="0" err="1"/>
              <a:t>numbers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44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AB2BDA20-ED94-4817-8B30-0786DF5D45FB}"/>
              </a:ext>
            </a:extLst>
          </p:cNvPr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26 - I</a:t>
            </a:r>
            <a:r>
              <a:rPr lang="en-US" b="1" dirty="0" err="1"/>
              <a:t>nactivation</a:t>
            </a:r>
            <a:r>
              <a:rPr lang="en-US" b="1" dirty="0"/>
              <a:t> of the X chromosome</a:t>
            </a:r>
            <a:endParaRPr lang="fr-FR" b="1" dirty="0"/>
          </a:p>
        </p:txBody>
      </p:sp>
      <p:pic>
        <p:nvPicPr>
          <p:cNvPr id="3" name="Image 2" descr="Une image contenant texte, capture d’écran, conception, mode&#10;&#10;Le contenu généré par l’IA peut être incorrect.">
            <a:extLst>
              <a:ext uri="{FF2B5EF4-FFF2-40B4-BE49-F238E27FC236}">
                <a16:creationId xmlns:a16="http://schemas.microsoft.com/office/drawing/2014/main" id="{B97A5A5A-36E0-9EEF-32F0-91342F4D3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" y="382172"/>
            <a:ext cx="9112684" cy="6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86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'ADN mitochondrial permet à des enfants de tester leur maternité, sans la participation de la mère présumée."/>
          <p:cNvSpPr>
            <a:spLocks noChangeAspect="1" noChangeArrowheads="1"/>
          </p:cNvSpPr>
          <p:nvPr/>
        </p:nvSpPr>
        <p:spPr bwMode="auto">
          <a:xfrm>
            <a:off x="155575" y="-1600200"/>
            <a:ext cx="419100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27 – Mitochondrial DNA</a:t>
            </a:r>
          </a:p>
        </p:txBody>
      </p:sp>
      <p:pic>
        <p:nvPicPr>
          <p:cNvPr id="4" name="Image 3" descr="Une image contenant texte, illustration, conception&#10;&#10;Le contenu généré par l’IA peut être incorrect.">
            <a:extLst>
              <a:ext uri="{FF2B5EF4-FFF2-40B4-BE49-F238E27FC236}">
                <a16:creationId xmlns:a16="http://schemas.microsoft.com/office/drawing/2014/main" id="{905A1314-B0B2-1F7F-CC3C-F4766CEBF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" y="372580"/>
            <a:ext cx="9133560" cy="659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64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3 - </a:t>
            </a:r>
            <a:r>
              <a:rPr lang="fr-FR" b="1" dirty="0" err="1"/>
              <a:t>From</a:t>
            </a:r>
            <a:r>
              <a:rPr lang="fr-FR" b="1" dirty="0"/>
              <a:t> </a:t>
            </a:r>
            <a:r>
              <a:rPr lang="fr-FR" b="1" dirty="0" err="1"/>
              <a:t>our</a:t>
            </a:r>
            <a:r>
              <a:rPr lang="fr-FR" b="1" dirty="0"/>
              <a:t> body to </a:t>
            </a:r>
            <a:r>
              <a:rPr lang="fr-FR" b="1" dirty="0" err="1"/>
              <a:t>our</a:t>
            </a:r>
            <a:r>
              <a:rPr lang="fr-FR" b="1" dirty="0"/>
              <a:t> </a:t>
            </a:r>
            <a:r>
              <a:rPr lang="fr-FR" b="1" dirty="0" err="1"/>
              <a:t>genes</a:t>
            </a:r>
            <a:endParaRPr lang="fr-FR" b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88" y="370706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50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4 - </a:t>
            </a:r>
            <a:r>
              <a:rPr lang="fr-FR" b="1" dirty="0" err="1"/>
              <a:t>From</a:t>
            </a:r>
            <a:r>
              <a:rPr lang="fr-FR" b="1" dirty="0"/>
              <a:t> chromosomes to </a:t>
            </a:r>
            <a:r>
              <a:rPr lang="fr-FR" b="1" dirty="0" err="1"/>
              <a:t>protein</a:t>
            </a:r>
            <a:endParaRPr lang="fr-FR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723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oneTexte 17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5 – </a:t>
            </a:r>
            <a:r>
              <a:rPr lang="fr-FR" b="1" dirty="0" err="1"/>
              <a:t>Human</a:t>
            </a:r>
            <a:r>
              <a:rPr lang="fr-FR" b="1" dirty="0"/>
              <a:t> body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56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6 – Cellular </a:t>
            </a:r>
            <a:r>
              <a:rPr lang="en-GB" b="1" dirty="0"/>
              <a:t>Differentiation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97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7 - </a:t>
            </a:r>
            <a:r>
              <a:rPr lang="fr-FR" b="1" dirty="0" err="1"/>
              <a:t>Cell</a:t>
            </a:r>
            <a:r>
              <a:rPr lang="fr-FR" b="1" dirty="0"/>
              <a:t> and </a:t>
            </a:r>
            <a:r>
              <a:rPr lang="fr-FR" b="1" dirty="0" err="1"/>
              <a:t>its</a:t>
            </a:r>
            <a:r>
              <a:rPr lang="fr-FR" b="1" dirty="0"/>
              <a:t> nucleus</a:t>
            </a:r>
          </a:p>
        </p:txBody>
      </p:sp>
      <p:pic>
        <p:nvPicPr>
          <p:cNvPr id="2" name="Image 1" descr="Une image contenant texte, diagramme, capture d’écran, cercle&#10;&#10;Le contenu généré par l’IA peut être incorrect.">
            <a:extLst>
              <a:ext uri="{FF2B5EF4-FFF2-40B4-BE49-F238E27FC236}">
                <a16:creationId xmlns:a16="http://schemas.microsoft.com/office/drawing/2014/main" id="{CB805B68-0F2D-8706-F93C-81FB03611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" y="375111"/>
            <a:ext cx="9133561" cy="6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43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8 – Muscle </a:t>
            </a:r>
            <a:r>
              <a:rPr lang="fr-FR" b="1" dirty="0" err="1"/>
              <a:t>cell</a:t>
            </a:r>
            <a:endParaRPr lang="fr-FR" b="1" dirty="0"/>
          </a:p>
        </p:txBody>
      </p:sp>
      <p:sp>
        <p:nvSpPr>
          <p:cNvPr id="2" name="Rectangle 1"/>
          <p:cNvSpPr/>
          <p:nvPr/>
        </p:nvSpPr>
        <p:spPr>
          <a:xfrm>
            <a:off x="971600" y="5445224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0" y="4581128"/>
            <a:ext cx="1008112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37"/>
            <a:ext cx="9144000" cy="662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22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4760" y="1372"/>
            <a:ext cx="91085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/>
              <a:t>9 – Male </a:t>
            </a:r>
            <a:r>
              <a:rPr lang="fr-FR" b="1" dirty="0" err="1"/>
              <a:t>Karyotype</a:t>
            </a:r>
            <a:endParaRPr lang="fr-FR" b="1" dirty="0"/>
          </a:p>
        </p:txBody>
      </p:sp>
      <p:pic>
        <p:nvPicPr>
          <p:cNvPr id="2" name="Image 1" descr="Une image contenant texte, dessin, croquis, Graphique&#10;&#10;Le contenu généré par l’IA peut être incorrect.">
            <a:extLst>
              <a:ext uri="{FF2B5EF4-FFF2-40B4-BE49-F238E27FC236}">
                <a16:creationId xmlns:a16="http://schemas.microsoft.com/office/drawing/2014/main" id="{459DFE98-15C1-698B-9F92-FB97A40F9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" y="373576"/>
            <a:ext cx="9123123" cy="650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0806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46cc19c-3b39-4add-afd8-6da080d6889c" xsi:nil="true"/>
    <lcf76f155ced4ddcb4097134ff3c332f xmlns="56857919-4c90-44b0-a067-21d588f6356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B3E83EE173794694FACE2CB9221215" ma:contentTypeVersion="17" ma:contentTypeDescription="Crée un document." ma:contentTypeScope="" ma:versionID="534d3654e218739e3d5faf5245ff27d1">
  <xsd:schema xmlns:xsd="http://www.w3.org/2001/XMLSchema" xmlns:xs="http://www.w3.org/2001/XMLSchema" xmlns:p="http://schemas.microsoft.com/office/2006/metadata/properties" xmlns:ns2="56857919-4c90-44b0-a067-21d588f63569" xmlns:ns3="146cc19c-3b39-4add-afd8-6da080d6889c" targetNamespace="http://schemas.microsoft.com/office/2006/metadata/properties" ma:root="true" ma:fieldsID="0604198448569e422690d1d8fc47aac1" ns2:_="" ns3:_="">
    <xsd:import namespace="56857919-4c90-44b0-a067-21d588f63569"/>
    <xsd:import namespace="146cc19c-3b39-4add-afd8-6da080d688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857919-4c90-44b0-a067-21d588f635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alises d’images" ma:readOnly="false" ma:fieldId="{5cf76f15-5ced-4ddc-b409-7134ff3c332f}" ma:taxonomyMulti="true" ma:sspId="e01b4a01-4692-44e4-b8a7-1517847384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6cc19c-3b39-4add-afd8-6da080d6889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4d1c6a9-54a9-49d6-aca7-609b35cb5d4b}" ma:internalName="TaxCatchAll" ma:showField="CatchAllData" ma:web="146cc19c-3b39-4add-afd8-6da080d688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DFAB2D-D3EE-43FB-8E45-3505FCFA27C0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56857919-4c90-44b0-a067-21d588f63569"/>
    <ds:schemaRef ds:uri="http://schemas.openxmlformats.org/package/2006/metadata/core-properties"/>
    <ds:schemaRef ds:uri="146cc19c-3b39-4add-afd8-6da080d6889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B833F93-1814-427E-B2FA-404B876485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FE48A3-F027-4690-B981-5B4D255B33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857919-4c90-44b0-a067-21d588f63569"/>
    <ds:schemaRef ds:uri="146cc19c-3b39-4add-afd8-6da080d688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552</Words>
  <Application>Microsoft Office PowerPoint</Application>
  <PresentationFormat>Affichage à l'écran (4:3)</PresentationFormat>
  <Paragraphs>164</Paragraphs>
  <Slides>27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APHP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SZETO Nicholas</dc:creator>
  <cp:lastModifiedBy>Nicholas Szeto</cp:lastModifiedBy>
  <cp:revision>2</cp:revision>
  <dcterms:created xsi:type="dcterms:W3CDTF">2025-01-29T09:16:22Z</dcterms:created>
  <dcterms:modified xsi:type="dcterms:W3CDTF">2025-01-29T13:40:25Z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0x010100B7B3E83EE173794694FACE2CB9221215</vt:lpwstr>
  </property>
  <property fmtid="{D5CDD505-2E9C-101B-9397-08002B2CF9AE}" pid="3" name="MediaServiceImageTags">
    <vt:lpwstr/>
  </property>
</Properties>
</file>