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F7E22-BBA2-4C40-9339-FA3B39BBC1AB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FD589-2478-4588-BE60-34F4D2B6E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9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Transmission Autosomique Dominant</a:t>
            </a:r>
            <a:r>
              <a:rPr lang="fr-FR" baseline="0" dirty="0"/>
              <a:t> AD</a:t>
            </a:r>
          </a:p>
          <a:p>
            <a:endParaRPr lang="fr-FR" baseline="0" dirty="0"/>
          </a:p>
          <a:p>
            <a:r>
              <a:rPr lang="fr-FR" dirty="0"/>
              <a:t>Avatar 3 en haut </a:t>
            </a:r>
          </a:p>
          <a:p>
            <a:r>
              <a:rPr lang="fr-FR" dirty="0"/>
              <a:t>Avatar 4 en bas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87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Lié à l’X Conductrice Récessif RLX Hémizygote</a:t>
            </a:r>
          </a:p>
          <a:p>
            <a:endParaRPr lang="fr-FR" dirty="0"/>
          </a:p>
          <a:p>
            <a:r>
              <a:rPr lang="fr-FR" dirty="0"/>
              <a:t>Avatar 1 et 2</a:t>
            </a:r>
          </a:p>
          <a:p>
            <a:r>
              <a:rPr lang="fr-FR" dirty="0"/>
              <a:t>Avatar 6 et 7</a:t>
            </a:r>
          </a:p>
          <a:p>
            <a:endParaRPr lang="fr-FR" dirty="0"/>
          </a:p>
          <a:p>
            <a:r>
              <a:rPr lang="fr-FR" dirty="0"/>
              <a:t>Couleur atteint pour celui qui est encadré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Lié à l’X Conductrice Récessif RLX</a:t>
            </a:r>
          </a:p>
          <a:p>
            <a:endParaRPr lang="fr-FR" dirty="0"/>
          </a:p>
          <a:p>
            <a:r>
              <a:rPr lang="fr-FR" dirty="0"/>
              <a:t>Avatar 1 et 2</a:t>
            </a:r>
          </a:p>
          <a:p>
            <a:r>
              <a:rPr lang="fr-FR" dirty="0"/>
              <a:t>Avatar 6 et 7</a:t>
            </a:r>
          </a:p>
          <a:p>
            <a:endParaRPr lang="fr-FR" dirty="0"/>
          </a:p>
          <a:p>
            <a:r>
              <a:rPr lang="fr-FR" dirty="0"/>
              <a:t>Couleur atteint pour celui qui est encadré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0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Mitochondrie Hérédité</a:t>
            </a:r>
          </a:p>
          <a:p>
            <a:endParaRPr lang="fr-FR" dirty="0"/>
          </a:p>
          <a:p>
            <a:r>
              <a:rPr lang="fr-FR" dirty="0"/>
              <a:t>Avatar 1 et 2</a:t>
            </a:r>
          </a:p>
          <a:p>
            <a:endParaRPr lang="fr-FR" dirty="0"/>
          </a:p>
          <a:p>
            <a:r>
              <a:rPr lang="fr-FR" dirty="0"/>
              <a:t>Ovocyte 1</a:t>
            </a:r>
            <a:r>
              <a:rPr lang="fr-FR" baseline="0" dirty="0"/>
              <a:t> avec mitochondrie 2 et noyau 2</a:t>
            </a:r>
          </a:p>
          <a:p>
            <a:r>
              <a:rPr lang="fr-FR" dirty="0"/>
              <a:t>Spermatozoïde 1 avec mitochondrie 2 de couleur différente </a:t>
            </a:r>
          </a:p>
          <a:p>
            <a:endParaRPr lang="fr-FR" dirty="0"/>
          </a:p>
          <a:p>
            <a:r>
              <a:rPr lang="fr-FR" dirty="0"/>
              <a:t>Cellule 1 avec noyau 1 bicolore et mitochondrie</a:t>
            </a:r>
            <a:r>
              <a:rPr lang="fr-FR" baseline="0" dirty="0"/>
              <a:t> de la couleur de l’ovocyte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09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Mitochondrie Hérédité </a:t>
            </a:r>
            <a:r>
              <a:rPr lang="fr-FR" dirty="0" err="1"/>
              <a:t>Hétéroplasmie</a:t>
            </a:r>
            <a:endParaRPr lang="fr-FR" dirty="0"/>
          </a:p>
          <a:p>
            <a:r>
              <a:rPr lang="fr-FR" dirty="0"/>
              <a:t>Mitochondrie</a:t>
            </a:r>
            <a:r>
              <a:rPr lang="fr-FR" baseline="0" dirty="0"/>
              <a:t> 2</a:t>
            </a:r>
          </a:p>
          <a:p>
            <a:r>
              <a:rPr lang="fr-FR" baseline="0" dirty="0"/>
              <a:t>Cellule 1</a:t>
            </a:r>
          </a:p>
          <a:p>
            <a:r>
              <a:rPr lang="fr-FR" baseline="0" dirty="0"/>
              <a:t>Spermatozoïde 1</a:t>
            </a:r>
          </a:p>
          <a:p>
            <a:r>
              <a:rPr lang="fr-FR" baseline="0" dirty="0"/>
              <a:t>Garder deux couleurs pour les mitochondries : atteint/non atteint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73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Mosaïque Placenta</a:t>
            </a:r>
            <a:r>
              <a:rPr lang="fr-FR" baseline="0" dirty="0"/>
              <a:t> Fœtus</a:t>
            </a:r>
          </a:p>
          <a:p>
            <a:r>
              <a:rPr lang="fr-FR" baseline="0" dirty="0"/>
              <a:t>Avatar fœtus 1</a:t>
            </a:r>
          </a:p>
          <a:p>
            <a:r>
              <a:rPr lang="fr-FR" baseline="0" dirty="0"/>
              <a:t>Garder les deux couleurs différentes fœtus/placenta : atteint/non atteint</a:t>
            </a:r>
          </a:p>
          <a:p>
            <a:r>
              <a:rPr lang="fr-FR" baseline="0" dirty="0"/>
              <a:t>Gris des fœtus = couleur « non atteint »</a:t>
            </a:r>
          </a:p>
          <a:p>
            <a:r>
              <a:rPr lang="fr-FR" baseline="0" dirty="0"/>
              <a:t>Violet des fœtus et bleu des cellules = couleur « atteint »</a:t>
            </a:r>
          </a:p>
          <a:p>
            <a:r>
              <a:rPr lang="fr-FR" baseline="0" dirty="0"/>
              <a:t>Enlever la légende en haut à droite</a:t>
            </a:r>
          </a:p>
          <a:p>
            <a:r>
              <a:rPr lang="fr-FR" baseline="0" dirty="0"/>
              <a:t>FN = faux négatif</a:t>
            </a:r>
          </a:p>
          <a:p>
            <a:r>
              <a:rPr lang="fr-FR" baseline="0" dirty="0"/>
              <a:t>FP = faux positif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0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Mosaïque Somatique</a:t>
            </a:r>
          </a:p>
          <a:p>
            <a:endParaRPr lang="fr-FR" dirty="0"/>
          </a:p>
          <a:p>
            <a:r>
              <a:rPr lang="fr-FR" dirty="0"/>
              <a:t>Cellule</a:t>
            </a:r>
            <a:r>
              <a:rPr lang="fr-FR" baseline="0" dirty="0"/>
              <a:t> 1</a:t>
            </a:r>
          </a:p>
          <a:p>
            <a:r>
              <a:rPr lang="fr-FR" baseline="0" dirty="0"/>
              <a:t>Spermatozoïde 1</a:t>
            </a:r>
          </a:p>
          <a:p>
            <a:r>
              <a:rPr lang="fr-FR" baseline="0" dirty="0"/>
              <a:t>Garder deux couleurs</a:t>
            </a:r>
          </a:p>
          <a:p>
            <a:r>
              <a:rPr lang="fr-FR" baseline="0" dirty="0"/>
              <a:t>Saumon = couleur « non atteint »</a:t>
            </a:r>
          </a:p>
          <a:p>
            <a:r>
              <a:rPr lang="fr-FR" baseline="0" dirty="0"/>
              <a:t>Marron = couleur « atteint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9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Mosaïque Germinale</a:t>
            </a:r>
          </a:p>
          <a:p>
            <a:endParaRPr lang="fr-FR" dirty="0"/>
          </a:p>
          <a:p>
            <a:r>
              <a:rPr lang="fr-FR" dirty="0"/>
              <a:t>Avatar 1 pour l’homme adulte</a:t>
            </a:r>
          </a:p>
          <a:p>
            <a:r>
              <a:rPr lang="fr-FR" dirty="0"/>
              <a:t>Avatar 2 pour la femme</a:t>
            </a:r>
            <a:r>
              <a:rPr lang="fr-FR" baseline="0" dirty="0"/>
              <a:t> adulte</a:t>
            </a:r>
          </a:p>
          <a:p>
            <a:r>
              <a:rPr lang="fr-FR" baseline="0" dirty="0"/>
              <a:t>Avatar 4 pour les 3 enfants</a:t>
            </a:r>
          </a:p>
          <a:p>
            <a:r>
              <a:rPr lang="fr-FR" baseline="0" dirty="0"/>
              <a:t>Garder les couleurs bleu = couleur « non atteint »</a:t>
            </a:r>
          </a:p>
          <a:p>
            <a:r>
              <a:rPr lang="fr-FR" baseline="0" dirty="0"/>
              <a:t>Vert = couleur « atteint »</a:t>
            </a:r>
          </a:p>
          <a:p>
            <a:r>
              <a:rPr lang="fr-FR" baseline="0" dirty="0"/>
              <a:t>Bien faire sur l’avatar 1 les deux couleurs</a:t>
            </a:r>
          </a:p>
          <a:p>
            <a:r>
              <a:rPr lang="fr-FR" baseline="0" dirty="0"/>
              <a:t>Utiliser chromosome 1 pour les bâtons, garder les croix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65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Empreinte</a:t>
            </a:r>
            <a:r>
              <a:rPr lang="fr-FR" baseline="0" dirty="0"/>
              <a:t> Parental Expression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0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Disomie Uniparentale </a:t>
            </a:r>
            <a:r>
              <a:rPr lang="fr-FR" dirty="0" err="1"/>
              <a:t>dup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Spermatozoide</a:t>
            </a:r>
            <a:r>
              <a:rPr lang="fr-FR" dirty="0"/>
              <a:t> 1</a:t>
            </a:r>
          </a:p>
          <a:p>
            <a:r>
              <a:rPr lang="fr-FR" dirty="0"/>
              <a:t>Ovocyte 1</a:t>
            </a:r>
          </a:p>
          <a:p>
            <a:r>
              <a:rPr lang="fr-FR" dirty="0"/>
              <a:t>Chromosome</a:t>
            </a:r>
            <a:r>
              <a:rPr lang="fr-FR" baseline="0" dirty="0"/>
              <a:t> 1</a:t>
            </a:r>
          </a:p>
          <a:p>
            <a:r>
              <a:rPr lang="fr-FR" baseline="0" dirty="0"/>
              <a:t>Garde la différence de couleur : rouge = couleur femme et bleu = couleur homme</a:t>
            </a:r>
          </a:p>
          <a:p>
            <a:endParaRPr lang="fr-FR" baseline="0" dirty="0"/>
          </a:p>
          <a:p>
            <a:r>
              <a:rPr lang="fr-FR" baseline="0" dirty="0"/>
              <a:t>Garder une différenciation entre l’exemple du haut et les trois autres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580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Prader</a:t>
            </a:r>
            <a:r>
              <a:rPr lang="fr-FR" dirty="0"/>
              <a:t> </a:t>
            </a:r>
            <a:r>
              <a:rPr lang="fr-FR" dirty="0" err="1"/>
              <a:t>Willi</a:t>
            </a:r>
            <a:r>
              <a:rPr lang="fr-FR" dirty="0"/>
              <a:t> </a:t>
            </a:r>
            <a:r>
              <a:rPr lang="fr-FR" dirty="0" err="1"/>
              <a:t>dup</a:t>
            </a:r>
            <a:r>
              <a:rPr lang="fr-FR" dirty="0"/>
              <a:t> </a:t>
            </a:r>
            <a:r>
              <a:rPr lang="fr-FR" dirty="0" err="1"/>
              <a:t>Disomie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99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De novo </a:t>
            </a:r>
            <a:r>
              <a:rPr lang="fr-FR" dirty="0" err="1"/>
              <a:t>Neomutation</a:t>
            </a:r>
            <a:r>
              <a:rPr lang="fr-FR" dirty="0"/>
              <a:t> Mutation Variation</a:t>
            </a:r>
          </a:p>
          <a:p>
            <a:endParaRPr lang="fr-FR" dirty="0"/>
          </a:p>
          <a:p>
            <a:r>
              <a:rPr lang="fr-FR" dirty="0"/>
              <a:t>Avatar 1</a:t>
            </a:r>
            <a:r>
              <a:rPr lang="fr-FR" baseline="0" dirty="0"/>
              <a:t> et 2 en haut et au milieu en gardant chromosome 1</a:t>
            </a:r>
          </a:p>
          <a:p>
            <a:r>
              <a:rPr lang="fr-FR" baseline="0" dirty="0"/>
              <a:t>Avatar 6 et 7 en bas en gardant chromosome 1</a:t>
            </a:r>
          </a:p>
          <a:p>
            <a:endParaRPr lang="fr-FR" dirty="0"/>
          </a:p>
          <a:p>
            <a:r>
              <a:rPr lang="fr-FR" dirty="0"/>
              <a:t>Garder la couleur</a:t>
            </a:r>
            <a:r>
              <a:rPr lang="fr-FR" baseline="0" dirty="0"/>
              <a:t> de l’atteint avec un chromosome 1 barré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490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Prader</a:t>
            </a:r>
            <a:r>
              <a:rPr lang="fr-FR" dirty="0"/>
              <a:t> </a:t>
            </a:r>
            <a:r>
              <a:rPr lang="fr-FR" dirty="0" err="1"/>
              <a:t>Willi</a:t>
            </a:r>
            <a:r>
              <a:rPr lang="fr-FR" dirty="0"/>
              <a:t> </a:t>
            </a:r>
            <a:r>
              <a:rPr lang="fr-FR" dirty="0" err="1"/>
              <a:t>dup</a:t>
            </a:r>
            <a:r>
              <a:rPr lang="fr-FR" dirty="0"/>
              <a:t> </a:t>
            </a:r>
            <a:r>
              <a:rPr lang="fr-FR" dirty="0" err="1"/>
              <a:t>Disomie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791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Monogénique</a:t>
            </a:r>
            <a:r>
              <a:rPr lang="fr-FR" dirty="0"/>
              <a:t> Polygénique Multifactoriel Environnement </a:t>
            </a:r>
          </a:p>
          <a:p>
            <a:endParaRPr lang="fr-FR" dirty="0"/>
          </a:p>
          <a:p>
            <a:r>
              <a:rPr lang="fr-FR" dirty="0" err="1"/>
              <a:t>Chrosomome</a:t>
            </a:r>
            <a:r>
              <a:rPr lang="fr-FR" baseline="0" dirty="0"/>
              <a:t> 3 à utiliser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53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Monogénique</a:t>
            </a:r>
            <a:r>
              <a:rPr lang="fr-FR" dirty="0"/>
              <a:t> Polygénique</a:t>
            </a:r>
            <a:r>
              <a:rPr lang="fr-FR" baseline="0" dirty="0"/>
              <a:t> Environnement </a:t>
            </a:r>
          </a:p>
          <a:p>
            <a:endParaRPr lang="fr-FR" baseline="0" dirty="0"/>
          </a:p>
          <a:p>
            <a:r>
              <a:rPr lang="fr-FR" baseline="0" dirty="0"/>
              <a:t>Dans l’arbre généalogique garder une différence de couleur pour les blancs : blanc = couleur « atteint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42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Variation Effet Polymorphisme Fréquence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64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Pénétrance Incomplète Dominant</a:t>
            </a:r>
          </a:p>
          <a:p>
            <a:endParaRPr lang="fr-FR" dirty="0"/>
          </a:p>
          <a:p>
            <a:r>
              <a:rPr lang="fr-FR" dirty="0"/>
              <a:t>Remplacer les carré par des</a:t>
            </a:r>
            <a:r>
              <a:rPr lang="fr-FR" baseline="0" dirty="0"/>
              <a:t> avatars 1 et les ronds par les avatars 2</a:t>
            </a:r>
          </a:p>
          <a:p>
            <a:r>
              <a:rPr lang="fr-FR" baseline="0" dirty="0"/>
              <a:t>Bleu = couleur atteint</a:t>
            </a:r>
          </a:p>
          <a:p>
            <a:r>
              <a:rPr lang="fr-FR" baseline="0" dirty="0"/>
              <a:t>Blanc = non atteint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6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Expressivité Variable Dominant</a:t>
            </a:r>
            <a:r>
              <a:rPr lang="fr-FR" baseline="0" dirty="0"/>
              <a:t> </a:t>
            </a:r>
          </a:p>
          <a:p>
            <a:endParaRPr lang="fr-FR" baseline="0" dirty="0"/>
          </a:p>
          <a:p>
            <a:r>
              <a:rPr lang="fr-FR" baseline="0" dirty="0"/>
              <a:t>Avatars 1 et 2</a:t>
            </a:r>
          </a:p>
          <a:p>
            <a:r>
              <a:rPr lang="fr-FR" dirty="0"/>
              <a:t>Couleur non atteint / atteint / atteint clair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7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Anticipation Expansion Triplets</a:t>
            </a:r>
          </a:p>
          <a:p>
            <a:endParaRPr lang="fr-FR" dirty="0"/>
          </a:p>
          <a:p>
            <a:r>
              <a:rPr lang="fr-FR" dirty="0"/>
              <a:t>Avatar 5</a:t>
            </a:r>
          </a:p>
          <a:p>
            <a:r>
              <a:rPr lang="fr-FR" dirty="0"/>
              <a:t>Avatar 3</a:t>
            </a:r>
          </a:p>
          <a:p>
            <a:r>
              <a:rPr lang="fr-FR" dirty="0"/>
              <a:t>Avatar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10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Porteur sain</a:t>
            </a:r>
            <a:r>
              <a:rPr lang="fr-FR" baseline="0" dirty="0"/>
              <a:t> Transmission Hétérozygote</a:t>
            </a:r>
          </a:p>
          <a:p>
            <a:endParaRPr lang="fr-FR" baseline="0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 sauf celui encadré couleur atteint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Atteint Transmission Hétérozygote</a:t>
            </a:r>
          </a:p>
          <a:p>
            <a:endParaRPr lang="fr-FR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 sauf celui encadré couleur atteint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60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Atteint</a:t>
            </a:r>
            <a:r>
              <a:rPr lang="fr-FR" baseline="0" dirty="0"/>
              <a:t> Porteur Sain  </a:t>
            </a:r>
            <a:r>
              <a:rPr lang="fr-FR" dirty="0"/>
              <a:t>Hétérozygote</a:t>
            </a:r>
          </a:p>
          <a:p>
            <a:endParaRPr lang="fr-FR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 sauf celui encadré couleur atteint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8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AR Récessif Autosomique Porteur sain Transmission Hétérozygote</a:t>
            </a:r>
          </a:p>
          <a:p>
            <a:endParaRPr lang="fr-FR" dirty="0"/>
          </a:p>
          <a:p>
            <a:r>
              <a:rPr lang="fr-FR" baseline="0" dirty="0"/>
              <a:t>Avatar 3 en haut</a:t>
            </a:r>
          </a:p>
          <a:p>
            <a:r>
              <a:rPr lang="fr-FR" baseline="0" dirty="0"/>
              <a:t>Avatar 4 en bas</a:t>
            </a:r>
          </a:p>
          <a:p>
            <a:endParaRPr lang="fr-FR" baseline="0" dirty="0"/>
          </a:p>
          <a:p>
            <a:r>
              <a:rPr lang="fr-FR" baseline="0" dirty="0"/>
              <a:t>Tous couleur non atteint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4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72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6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8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25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1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5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6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5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6CF9-ED0D-4B05-A82B-ACB8715D5E2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BBB5-058C-4A51-B006-E25240252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1673" y="982190"/>
            <a:ext cx="7828689" cy="4676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0" dirty="0"/>
              <a:t>II- Mode d’hérédité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92805" y="1507784"/>
            <a:ext cx="8759129" cy="3631763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11500" b="1" dirty="0">
                <a:solidFill>
                  <a:schemeClr val="bg1"/>
                </a:solidFill>
              </a:rPr>
              <a:t>II -</a:t>
            </a:r>
            <a:r>
              <a:rPr lang="fr-FR" sz="115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Patterns </a:t>
            </a:r>
            <a:endParaRPr lang="fr-FR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fr-FR" sz="115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of </a:t>
            </a:r>
            <a:r>
              <a:rPr lang="fr-FR" sz="115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Inheritance</a:t>
            </a:r>
            <a:endParaRPr lang="fr-FR" dirty="0" err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04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37 - </a:t>
            </a:r>
            <a:r>
              <a:rPr lang="en-US" b="1" dirty="0"/>
              <a:t>Autosomal recessive inheritance: </a:t>
            </a:r>
            <a:r>
              <a:rPr lang="fr-FR" b="1" dirty="0"/>
              <a:t>Familial </a:t>
            </a:r>
            <a:r>
              <a:rPr lang="fr-FR" b="1" dirty="0" err="1"/>
              <a:t>segregation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38 - X-</a:t>
            </a:r>
            <a:r>
              <a:rPr lang="fr-FR" b="1" dirty="0" err="1"/>
              <a:t>linked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r>
              <a:rPr lang="fr-FR" b="1" dirty="0"/>
              <a:t>: </a:t>
            </a:r>
            <a:r>
              <a:rPr lang="fr-FR" b="1" dirty="0" err="1"/>
              <a:t>Conductive</a:t>
            </a:r>
            <a:r>
              <a:rPr lang="fr-FR" b="1" dirty="0"/>
              <a:t> </a:t>
            </a:r>
            <a:r>
              <a:rPr lang="fr-FR" b="1" dirty="0" err="1"/>
              <a:t>mother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4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39 - X-</a:t>
            </a:r>
            <a:r>
              <a:rPr lang="fr-FR" b="1" dirty="0" err="1"/>
              <a:t>linked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r>
              <a:rPr lang="fr-FR" b="1" dirty="0"/>
              <a:t>: </a:t>
            </a:r>
            <a:r>
              <a:rPr lang="fr-FR" b="1" dirty="0" err="1"/>
              <a:t>Affected</a:t>
            </a:r>
            <a:r>
              <a:rPr lang="fr-FR" b="1" dirty="0"/>
              <a:t> </a:t>
            </a:r>
            <a:r>
              <a:rPr lang="fr-FR" b="1" dirty="0" err="1"/>
              <a:t>father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40 - Mitochondrial </a:t>
            </a:r>
            <a:r>
              <a:rPr lang="fr-FR" b="1" dirty="0" err="1"/>
              <a:t>inheritance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4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41 - Notion of </a:t>
            </a:r>
            <a:r>
              <a:rPr lang="fr-FR" b="1" dirty="0" err="1"/>
              <a:t>heteroplasmy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42 - </a:t>
            </a:r>
            <a:r>
              <a:rPr lang="en-US" b="1" dirty="0"/>
              <a:t>Mosaic confined to the placenta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4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43 - </a:t>
            </a:r>
            <a:r>
              <a:rPr lang="fr-FR" b="1" dirty="0" err="1"/>
              <a:t>Somatic</a:t>
            </a:r>
            <a:r>
              <a:rPr lang="fr-FR" b="1" dirty="0"/>
              <a:t> </a:t>
            </a:r>
            <a:r>
              <a:rPr lang="fr-FR" b="1" dirty="0" err="1"/>
              <a:t>mosaic</a:t>
            </a:r>
            <a:endParaRPr lang="fr-FR" b="1" dirty="0"/>
          </a:p>
        </p:txBody>
      </p:sp>
      <p:pic>
        <p:nvPicPr>
          <p:cNvPr id="3" name="Image 2" descr="Une image contenant dessin, texte, croquis, art&#10;&#10;Le contenu généré par l’IA peut être incorrect.">
            <a:extLst>
              <a:ext uri="{FF2B5EF4-FFF2-40B4-BE49-F238E27FC236}">
                <a16:creationId xmlns:a16="http://schemas.microsoft.com/office/drawing/2014/main" id="{9F6D8730-996E-6C92-B1DF-C6B0345B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" y="376341"/>
            <a:ext cx="9133561" cy="65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/>
              <a:t>45 - </a:t>
            </a:r>
            <a:r>
              <a:rPr lang="fr-FR" b="1" dirty="0" err="1"/>
              <a:t>Germline</a:t>
            </a:r>
            <a:r>
              <a:rPr lang="fr-FR" b="1" dirty="0"/>
              <a:t> </a:t>
            </a:r>
            <a:r>
              <a:rPr lang="fr-FR" b="1" dirty="0" err="1"/>
              <a:t>mosaic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46 - Parental </a:t>
            </a:r>
            <a:r>
              <a:rPr lang="fr-FR" b="1" dirty="0" err="1"/>
              <a:t>imprint</a:t>
            </a:r>
            <a:endParaRPr lang="fr-FR" b="1" dirty="0"/>
          </a:p>
        </p:txBody>
      </p:sp>
      <p:pic>
        <p:nvPicPr>
          <p:cNvPr id="2" name="Image 1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A7D6405D-75AF-C720-AC83-D26AF685D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" y="373346"/>
            <a:ext cx="9133561" cy="65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5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47 - </a:t>
            </a:r>
            <a:r>
              <a:rPr lang="fr-FR" b="1" dirty="0" err="1"/>
              <a:t>Uniparental</a:t>
            </a:r>
            <a:r>
              <a:rPr lang="fr-FR" b="1" dirty="0"/>
              <a:t> </a:t>
            </a:r>
            <a:r>
              <a:rPr lang="fr-FR" b="1" dirty="0" err="1"/>
              <a:t>disomy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29 - </a:t>
            </a:r>
            <a:r>
              <a:rPr lang="fr-FR" b="1" dirty="0" err="1"/>
              <a:t>Autosomal</a:t>
            </a:r>
            <a:r>
              <a:rPr lang="fr-FR" b="1" dirty="0"/>
              <a:t> dominant </a:t>
            </a:r>
            <a:r>
              <a:rPr lang="fr-FR" b="1" dirty="0" err="1"/>
              <a:t>inheritance</a:t>
            </a:r>
            <a:r>
              <a:rPr lang="fr-FR" b="1" dirty="0"/>
              <a:t>: 1 </a:t>
            </a:r>
            <a:r>
              <a:rPr lang="fr-FR" b="1" dirty="0" err="1"/>
              <a:t>affected</a:t>
            </a:r>
            <a:r>
              <a:rPr lang="fr-FR" b="1" dirty="0"/>
              <a:t> parent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48 - </a:t>
            </a:r>
            <a:r>
              <a:rPr lang="fr-FR" b="1" dirty="0" err="1"/>
              <a:t>Prader</a:t>
            </a:r>
            <a:r>
              <a:rPr lang="fr-FR" b="1" dirty="0"/>
              <a:t> </a:t>
            </a:r>
            <a:r>
              <a:rPr lang="fr-FR" b="1" dirty="0" err="1"/>
              <a:t>Willi</a:t>
            </a:r>
            <a:r>
              <a:rPr lang="fr-FR" b="1" dirty="0"/>
              <a:t> syndrome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7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48 - </a:t>
            </a:r>
            <a:r>
              <a:rPr lang="fr-FR" b="1" dirty="0" err="1"/>
              <a:t>Angelman</a:t>
            </a:r>
            <a:r>
              <a:rPr lang="fr-FR" b="1" dirty="0"/>
              <a:t> syndrome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50 - </a:t>
            </a:r>
            <a:r>
              <a:rPr lang="fr-FR" b="1" dirty="0" err="1"/>
              <a:t>Monogenic</a:t>
            </a:r>
            <a:r>
              <a:rPr lang="fr-FR" b="1" dirty="0"/>
              <a:t>/</a:t>
            </a:r>
            <a:r>
              <a:rPr lang="fr-FR" b="1" dirty="0" err="1"/>
              <a:t>multifactorial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51 - Common </a:t>
            </a:r>
            <a:r>
              <a:rPr lang="fr-FR" b="1" dirty="0" err="1"/>
              <a:t>diseases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52 - </a:t>
            </a:r>
            <a:r>
              <a:rPr lang="fr-FR" b="1" dirty="0" err="1"/>
              <a:t>Different</a:t>
            </a:r>
            <a:r>
              <a:rPr lang="fr-FR" b="1" dirty="0"/>
              <a:t> types of variation</a:t>
            </a:r>
          </a:p>
        </p:txBody>
      </p:sp>
      <p:pic>
        <p:nvPicPr>
          <p:cNvPr id="3" name="Image 2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CC3E8CFF-200C-B2E7-E670-37C54032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" y="381714"/>
            <a:ext cx="9112684" cy="65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30 - </a:t>
            </a:r>
            <a:r>
              <a:rPr lang="fr-FR" b="1" i="1" dirty="0"/>
              <a:t>De novo v</a:t>
            </a:r>
            <a:r>
              <a:rPr lang="fr-FR" b="1" dirty="0"/>
              <a:t>ariation</a:t>
            </a:r>
            <a:endParaRPr lang="fr-FR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31 – </a:t>
            </a:r>
            <a:r>
              <a:rPr lang="fr-FR" b="1" dirty="0" err="1"/>
              <a:t>Incomplete</a:t>
            </a:r>
            <a:r>
              <a:rPr lang="fr-FR" b="1" dirty="0"/>
              <a:t> </a:t>
            </a:r>
            <a:r>
              <a:rPr lang="fr-FR" b="1" dirty="0" err="1"/>
              <a:t>penetrance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32 – Variable </a:t>
            </a:r>
            <a:r>
              <a:rPr lang="fr-FR" b="1" dirty="0" err="1"/>
              <a:t>expressivity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7" y="-2553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33 - </a:t>
            </a:r>
            <a:r>
              <a:rPr lang="fr-FR" b="1" dirty="0" err="1"/>
              <a:t>Phenomenon</a:t>
            </a:r>
            <a:r>
              <a:rPr lang="fr-FR" b="1" dirty="0"/>
              <a:t> of anticipation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8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34 - </a:t>
            </a:r>
            <a:r>
              <a:rPr lang="en-US" b="1" dirty="0"/>
              <a:t>Autosomal recessive inheritance: 2 </a:t>
            </a:r>
            <a:r>
              <a:rPr lang="en-US" b="1"/>
              <a:t>healthy carrier </a:t>
            </a:r>
            <a:r>
              <a:rPr lang="en-US" b="1" dirty="0"/>
              <a:t>parents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35 - </a:t>
            </a:r>
            <a:r>
              <a:rPr lang="fr-FR" b="1" dirty="0" err="1"/>
              <a:t>Autosomal</a:t>
            </a:r>
            <a:r>
              <a:rPr lang="fr-FR" b="1" dirty="0"/>
              <a:t> </a:t>
            </a:r>
            <a:r>
              <a:rPr lang="fr-FR" b="1" dirty="0" err="1"/>
              <a:t>recessive</a:t>
            </a:r>
            <a:r>
              <a:rPr lang="fr-FR" b="1" dirty="0"/>
              <a:t> </a:t>
            </a:r>
            <a:r>
              <a:rPr lang="fr-FR" b="1" dirty="0" err="1"/>
              <a:t>inheritance</a:t>
            </a:r>
            <a:r>
              <a:rPr lang="fr-FR" b="1" dirty="0"/>
              <a:t>: </a:t>
            </a:r>
            <a:r>
              <a:rPr lang="fr-FR" b="1" dirty="0" err="1"/>
              <a:t>affected</a:t>
            </a:r>
            <a:r>
              <a:rPr lang="fr-FR" b="1" dirty="0"/>
              <a:t> parent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36 - </a:t>
            </a:r>
            <a:r>
              <a:rPr lang="en-US" b="1" dirty="0"/>
              <a:t>Autosomal recessive inheritance: 1 affected parent and 1 healthy carrier parent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6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47EEC-4BB0-41DB-B5AA-9DF63A6DD92B}">
  <ds:schemaRefs>
    <ds:schemaRef ds:uri="http://schemas.microsoft.com/office/2006/metadata/properties"/>
    <ds:schemaRef ds:uri="http://purl.org/dc/elements/1.1/"/>
    <ds:schemaRef ds:uri="56857919-4c90-44b0-a067-21d588f6356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146cc19c-3b39-4add-afd8-6da080d688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C6BBA5-0B05-4B50-8458-D0193FF1FF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228FC-FDC6-44F5-94AB-4516BE973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741</Words>
  <Application>Microsoft Office PowerPoint</Application>
  <PresentationFormat>Affichage à l'écran (4:3)</PresentationFormat>
  <Paragraphs>164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2025-01-29T09:17:15Z</dcterms:created>
  <dcterms:modified xsi:type="dcterms:W3CDTF">2025-01-29T13:40:59Z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