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AD74-9412-4CCB-B0C1-269E1A017FB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CAAA-353A-452A-B727-D2E65B181A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Développement Fœtus</a:t>
            </a:r>
            <a:r>
              <a:rPr lang="fr-FR" baseline="0" dirty="0"/>
              <a:t> Grossesse Frise Prénatal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2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Grossesse</a:t>
            </a:r>
            <a:r>
              <a:rPr lang="fr-FR" baseline="0" dirty="0"/>
              <a:t> Frise Echographie Prénatal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9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Biopsie Prélèvement Trophoblaste BT Prénatal Villosités choriales Placenta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9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Amniocentèse Liquide amniotique LA Prénatal Prélèvement 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  <a:p>
            <a:endParaRPr lang="fr-FR" dirty="0"/>
          </a:p>
          <a:p>
            <a:r>
              <a:rPr lang="fr-FR" dirty="0"/>
              <a:t>Chromosome</a:t>
            </a:r>
            <a:r>
              <a:rPr lang="fr-FR" baseline="0" dirty="0"/>
              <a:t> 2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1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Sang Fœtal Ponction PSF Prénatal Cordon Prélèvement 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9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DPNI ADN circulant Prénatal Sang maternel</a:t>
            </a:r>
          </a:p>
          <a:p>
            <a:endParaRPr lang="fr-FR" dirty="0"/>
          </a:p>
          <a:p>
            <a:r>
              <a:rPr lang="fr-FR" dirty="0"/>
              <a:t>Avatar fœtus</a:t>
            </a:r>
            <a:r>
              <a:rPr lang="fr-FR" baseline="0" dirty="0"/>
              <a:t>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1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DPI Préimplantatoire Parcours Embryon</a:t>
            </a:r>
          </a:p>
          <a:p>
            <a:endParaRPr lang="fr-FR" dirty="0"/>
          </a:p>
          <a:p>
            <a:r>
              <a:rPr lang="fr-FR" dirty="0" err="1"/>
              <a:t>Spermatozoide</a:t>
            </a:r>
            <a:r>
              <a:rPr lang="fr-FR" dirty="0"/>
              <a:t> 1</a:t>
            </a:r>
          </a:p>
          <a:p>
            <a:r>
              <a:rPr lang="fr-FR" dirty="0"/>
              <a:t>Ovocyte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31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SPI Indirect Exclusion Direct</a:t>
            </a:r>
          </a:p>
          <a:p>
            <a:endParaRPr lang="fr-FR" dirty="0"/>
          </a:p>
          <a:p>
            <a:r>
              <a:rPr lang="fr-FR" dirty="0"/>
              <a:t>Chromosome 1</a:t>
            </a:r>
          </a:p>
          <a:p>
            <a:endParaRPr lang="fr-FR" dirty="0"/>
          </a:p>
          <a:p>
            <a:r>
              <a:rPr lang="fr-FR" dirty="0"/>
              <a:t>Bie</a:t>
            </a:r>
            <a:r>
              <a:rPr lang="fr-FR" baseline="0" dirty="0"/>
              <a:t>n garder les couleurs différentes sans utiliser le code couleur « atteint » « non atteint »</a:t>
            </a:r>
          </a:p>
          <a:p>
            <a:r>
              <a:rPr lang="fr-FR" baseline="0" dirty="0"/>
              <a:t>Bien garder la 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5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Grossesse </a:t>
            </a:r>
            <a:r>
              <a:rPr lang="fr-FR" dirty="0" err="1"/>
              <a:t>gemellaire</a:t>
            </a:r>
            <a:r>
              <a:rPr lang="fr-FR" dirty="0"/>
              <a:t> bichoriale </a:t>
            </a:r>
            <a:r>
              <a:rPr lang="fr-FR" dirty="0" err="1"/>
              <a:t>Monochoriale</a:t>
            </a:r>
            <a:r>
              <a:rPr lang="fr-FR" dirty="0"/>
              <a:t> Biamniotique </a:t>
            </a:r>
            <a:r>
              <a:rPr lang="fr-FR" dirty="0" err="1"/>
              <a:t>Monoamiotique</a:t>
            </a:r>
            <a:r>
              <a:rPr lang="fr-FR" dirty="0"/>
              <a:t> Jumeau</a:t>
            </a:r>
          </a:p>
          <a:p>
            <a:endParaRPr lang="fr-FR" dirty="0"/>
          </a:p>
          <a:p>
            <a:r>
              <a:rPr lang="fr-FR" dirty="0"/>
              <a:t>Avatar</a:t>
            </a:r>
            <a:r>
              <a:rPr lang="fr-FR" baseline="0" dirty="0"/>
              <a:t> fœtus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4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0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14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60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5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6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8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99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43508" y="1207438"/>
            <a:ext cx="8856984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IV – </a:t>
            </a:r>
            <a:r>
              <a:rPr lang="fr-FR" sz="9600" b="1" dirty="0" err="1">
                <a:solidFill>
                  <a:schemeClr val="bg1"/>
                </a:solidFill>
              </a:rPr>
              <a:t>Prenatal</a:t>
            </a:r>
            <a:r>
              <a:rPr lang="fr-FR" sz="9600" b="1" dirty="0">
                <a:solidFill>
                  <a:schemeClr val="bg1"/>
                </a:solidFill>
              </a:rPr>
              <a:t> and </a:t>
            </a:r>
            <a:r>
              <a:rPr lang="fr-FR" sz="9600" b="1" dirty="0" err="1">
                <a:solidFill>
                  <a:schemeClr val="bg1"/>
                </a:solidFill>
              </a:rPr>
              <a:t>preimplantation</a:t>
            </a:r>
            <a:r>
              <a:rPr lang="fr-FR" sz="9600" b="1" dirty="0">
                <a:solidFill>
                  <a:schemeClr val="bg1"/>
                </a:solidFill>
              </a:rPr>
              <a:t> diagnoses</a:t>
            </a:r>
            <a:endParaRPr lang="fr-FR" sz="9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69 – </a:t>
            </a:r>
            <a:r>
              <a:rPr lang="fr-FR" b="1" dirty="0" err="1"/>
              <a:t>Twins</a:t>
            </a:r>
            <a:endParaRPr lang="fr-FR" b="1" dirty="0"/>
          </a:p>
        </p:txBody>
      </p:sp>
      <p:pic>
        <p:nvPicPr>
          <p:cNvPr id="3" name="Image 2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2D1104E8-E8CE-97E6-B335-F272780F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" y="364022"/>
            <a:ext cx="9112684" cy="65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60 - </a:t>
            </a:r>
            <a:r>
              <a:rPr lang="en-US" b="1" dirty="0"/>
              <a:t>Key periods in fetal development</a:t>
            </a:r>
            <a:endParaRPr lang="fr-FR" b="1" dirty="0"/>
          </a:p>
        </p:txBody>
      </p: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9E8BF88-4BC3-344A-33D9-55F8C770B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" y="389847"/>
            <a:ext cx="9112684" cy="65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61 - </a:t>
            </a:r>
            <a:r>
              <a:rPr lang="fr-FR" b="1" dirty="0" err="1"/>
              <a:t>Follow</a:t>
            </a:r>
            <a:r>
              <a:rPr lang="fr-FR" b="1" dirty="0"/>
              <a:t>-up </a:t>
            </a:r>
            <a:r>
              <a:rPr lang="fr-FR" b="1" dirty="0" err="1"/>
              <a:t>timeline</a:t>
            </a:r>
            <a:endParaRPr lang="fr-FR" b="1" dirty="0"/>
          </a:p>
        </p:txBody>
      </p: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55774CA-62E4-D849-AFBD-D929F1AA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" y="376186"/>
            <a:ext cx="9123123" cy="65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62 - </a:t>
            </a:r>
            <a:r>
              <a:rPr lang="fr-FR" b="1" dirty="0" err="1"/>
              <a:t>Trophoblast</a:t>
            </a:r>
            <a:r>
              <a:rPr lang="fr-FR" b="1" dirty="0"/>
              <a:t> </a:t>
            </a:r>
            <a:r>
              <a:rPr lang="fr-FR" b="1" dirty="0" err="1"/>
              <a:t>biopsy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63 - </a:t>
            </a:r>
            <a:r>
              <a:rPr lang="fr-FR" b="1" dirty="0" err="1"/>
              <a:t>Amniocentesis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64 - </a:t>
            </a:r>
            <a:r>
              <a:rPr lang="fr-FR" b="1" dirty="0" err="1"/>
              <a:t>Fetal</a:t>
            </a:r>
            <a:r>
              <a:rPr lang="fr-FR" b="1" dirty="0"/>
              <a:t> </a:t>
            </a:r>
            <a:r>
              <a:rPr lang="fr-FR" b="1" dirty="0" err="1"/>
              <a:t>blood</a:t>
            </a:r>
            <a:r>
              <a:rPr lang="fr-FR" b="1" dirty="0"/>
              <a:t> </a:t>
            </a:r>
            <a:r>
              <a:rPr lang="fr-FR" b="1" dirty="0" err="1"/>
              <a:t>puncture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65 - Non-invasive </a:t>
            </a:r>
            <a:r>
              <a:rPr lang="fr-FR" b="1" dirty="0" err="1"/>
              <a:t>prenatal</a:t>
            </a:r>
            <a:r>
              <a:rPr lang="fr-FR" b="1" dirty="0"/>
              <a:t> </a:t>
            </a:r>
            <a:r>
              <a:rPr lang="fr-FR" b="1" dirty="0" err="1"/>
              <a:t>diagnosis</a:t>
            </a:r>
            <a:r>
              <a:rPr lang="fr-FR" b="1" dirty="0"/>
              <a:t>/screening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47864" y="5805264"/>
            <a:ext cx="172819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3707904" y="5877272"/>
            <a:ext cx="136815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66 - </a:t>
            </a:r>
            <a:r>
              <a:rPr lang="fr-FR" b="1" dirty="0" err="1"/>
              <a:t>Preimplantation</a:t>
            </a:r>
            <a:r>
              <a:rPr lang="fr-FR" b="1" dirty="0"/>
              <a:t> </a:t>
            </a:r>
            <a:r>
              <a:rPr lang="fr-FR" b="1" dirty="0" err="1"/>
              <a:t>diagnosis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67 – Direct and exclusion </a:t>
            </a:r>
            <a:r>
              <a:rPr lang="fr-FR" b="1" dirty="0" err="1"/>
              <a:t>preimplantation</a:t>
            </a:r>
            <a:r>
              <a:rPr lang="fr-FR" b="1" dirty="0"/>
              <a:t> diagnoses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47864" y="5805264"/>
            <a:ext cx="172819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3707904" y="5877272"/>
            <a:ext cx="136815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B50B9-CD09-469D-9F26-F4FA10BC3360}"/>
              </a:ext>
            </a:extLst>
          </p:cNvPr>
          <p:cNvSpPr/>
          <p:nvPr/>
        </p:nvSpPr>
        <p:spPr>
          <a:xfrm>
            <a:off x="1369221" y="2381432"/>
            <a:ext cx="223224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A2A89-2A26-4E86-B57B-49C6EB694C3F}"/>
              </a:ext>
            </a:extLst>
          </p:cNvPr>
          <p:cNvSpPr/>
          <p:nvPr/>
        </p:nvSpPr>
        <p:spPr>
          <a:xfrm>
            <a:off x="1547664" y="2564904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85B767-56E8-44DD-8DA0-E56B093D4AA6}"/>
              </a:ext>
            </a:extLst>
          </p:cNvPr>
          <p:cNvSpPr txBox="1"/>
          <p:nvPr/>
        </p:nvSpPr>
        <p:spPr>
          <a:xfrm>
            <a:off x="6444208" y="2564904"/>
            <a:ext cx="64807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8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5D7B21-3B1B-4835-B5B6-D99DD4D6511E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56857919-4c90-44b0-a067-21d588f63569"/>
    <ds:schemaRef ds:uri="http://schemas.openxmlformats.org/package/2006/metadata/core-properties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F39960-9C0A-4AE4-82C8-95127FF6E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9A61E-78A2-4124-80EA-D3931CB14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Affichage à l'écran (4:3)</PresentationFormat>
  <Paragraphs>48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2025-01-29T09:22:04Z</dcterms:created>
  <dcterms:modified xsi:type="dcterms:W3CDTF">2025-01-29T13:41:30Z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