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5312-8448-4777-8AD1-6EFE920B28CA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DE29-6A00-420E-8ECE-3A1BA611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Méiose,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Trisomie,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Monosomie,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disjonction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Pour schéma</a:t>
            </a:r>
            <a:r>
              <a:rPr lang="fr-FR" baseline="0" dirty="0"/>
              <a:t> de gauche reprendre dia 14 « méiose »</a:t>
            </a:r>
          </a:p>
          <a:p>
            <a:r>
              <a:rPr lang="fr-FR" baseline="0" dirty="0"/>
              <a:t>Pour schéma de droite : reprendre même modèle en adaptant le nombre de chromosomes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4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Translocation</a:t>
            </a:r>
            <a:r>
              <a:rPr lang="fr-FR" baseline="0" dirty="0"/>
              <a:t> Robertsonnienne Chromosome Variation de structure</a:t>
            </a:r>
          </a:p>
          <a:p>
            <a:endParaRPr lang="fr-FR" baseline="0" dirty="0"/>
          </a:p>
          <a:p>
            <a:r>
              <a:rPr lang="fr-FR" baseline="0" dirty="0"/>
              <a:t>Chromosome 1</a:t>
            </a:r>
          </a:p>
          <a:p>
            <a:r>
              <a:rPr lang="fr-FR" baseline="0" dirty="0"/>
              <a:t>Pas de besoin des silhouettes humaines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6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Translocation</a:t>
            </a:r>
            <a:r>
              <a:rPr lang="fr-FR" baseline="0" dirty="0"/>
              <a:t> Robertsonnienne Chromosome Variation de structure Caryotype</a:t>
            </a:r>
          </a:p>
          <a:p>
            <a:endParaRPr lang="fr-FR" baseline="0" dirty="0"/>
          </a:p>
          <a:p>
            <a:r>
              <a:rPr lang="fr-FR" baseline="0" dirty="0"/>
              <a:t>A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804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Inversion Péricentrique Chromosome</a:t>
            </a:r>
            <a:r>
              <a:rPr lang="fr-FR" baseline="0" dirty="0"/>
              <a:t> Variation de structure Caryotype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Chromosome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Image de caryotype à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9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Inversion Paracentrique Chromosome</a:t>
            </a:r>
            <a:r>
              <a:rPr lang="fr-FR" baseline="0" dirty="0"/>
              <a:t> Variation de structure Caryotype</a:t>
            </a:r>
            <a:endParaRPr lang="fr-FR" dirty="0"/>
          </a:p>
          <a:p>
            <a:endParaRPr lang="fr-FR" dirty="0"/>
          </a:p>
          <a:p>
            <a:r>
              <a:rPr lang="fr-FR" dirty="0"/>
              <a:t>Chromosome 1</a:t>
            </a:r>
          </a:p>
          <a:p>
            <a:r>
              <a:rPr lang="fr-FR" dirty="0"/>
              <a:t>Image de caryotype à fournir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82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Anneau Chromosome</a:t>
            </a:r>
            <a:r>
              <a:rPr lang="fr-FR" baseline="0" dirty="0"/>
              <a:t> Variation de structure Caryotype</a:t>
            </a:r>
            <a:endParaRPr lang="fr-FR" dirty="0"/>
          </a:p>
          <a:p>
            <a:endParaRPr lang="fr-FR" dirty="0"/>
          </a:p>
          <a:p>
            <a:r>
              <a:rPr lang="fr-FR" dirty="0"/>
              <a:t>Chromosome 1</a:t>
            </a:r>
          </a:p>
          <a:p>
            <a:r>
              <a:rPr lang="fr-FR" dirty="0"/>
              <a:t>Image de caryotype à fournir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8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Copie</a:t>
            </a:r>
            <a:r>
              <a:rPr lang="fr-FR" baseline="0" dirty="0"/>
              <a:t> Variation CNV Délétion Duplication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Chromosome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39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Classification Interprétation VSI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Génique Insertion Délétion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Génique Sanger Insertion Substitution</a:t>
            </a:r>
          </a:p>
          <a:p>
            <a:endParaRPr lang="fr-FR" dirty="0"/>
          </a:p>
          <a:p>
            <a:r>
              <a:rPr lang="fr-FR" dirty="0"/>
              <a:t>A refaire avec design de </a:t>
            </a:r>
            <a:r>
              <a:rPr lang="fr-FR" dirty="0" err="1"/>
              <a:t>sanger</a:t>
            </a:r>
            <a:r>
              <a:rPr lang="fr-FR" dirty="0"/>
              <a:t> 1 et </a:t>
            </a:r>
            <a:r>
              <a:rPr lang="fr-FR" dirty="0" err="1"/>
              <a:t>sanger</a:t>
            </a:r>
            <a:r>
              <a:rPr lang="fr-FR" dirty="0"/>
              <a:t> 2</a:t>
            </a:r>
          </a:p>
          <a:p>
            <a:r>
              <a:rPr lang="fr-FR" dirty="0"/>
              <a:t>Mettre</a:t>
            </a:r>
            <a:r>
              <a:rPr lang="fr-FR" baseline="0" dirty="0"/>
              <a:t> une séparation entre les deux schémas de gauche et les deux de droites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25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Faux –sens Ponctuelle Codon Schéma </a:t>
            </a:r>
          </a:p>
          <a:p>
            <a:endParaRPr lang="fr-FR" dirty="0"/>
          </a:p>
          <a:p>
            <a:r>
              <a:rPr lang="fr-FR" dirty="0"/>
              <a:t>Enlever logo en haut a gauche</a:t>
            </a:r>
          </a:p>
          <a:p>
            <a:r>
              <a:rPr lang="fr-FR" dirty="0"/>
              <a:t>Enlever les numéros des codons et des bases </a:t>
            </a:r>
          </a:p>
          <a:p>
            <a:r>
              <a:rPr lang="fr-FR" dirty="0"/>
              <a:t>Enlever « codon </a:t>
            </a:r>
            <a:r>
              <a:rPr lang="fr-FR" dirty="0" err="1"/>
              <a:t>number</a:t>
            </a:r>
            <a:r>
              <a:rPr lang="fr-FR" dirty="0"/>
              <a:t> » et « base </a:t>
            </a:r>
            <a:r>
              <a:rPr lang="fr-FR" dirty="0" err="1"/>
              <a:t>number</a:t>
            </a:r>
            <a:r>
              <a:rPr lang="fr-FR" dirty="0"/>
              <a:t> »</a:t>
            </a:r>
          </a:p>
          <a:p>
            <a:r>
              <a:rPr lang="fr-FR" dirty="0"/>
              <a:t>Remplacer </a:t>
            </a:r>
            <a:r>
              <a:rPr lang="fr-FR" dirty="0" err="1"/>
              <a:t>unaltered</a:t>
            </a:r>
            <a:r>
              <a:rPr lang="fr-FR" dirty="0"/>
              <a:t> par non altéré</a:t>
            </a:r>
          </a:p>
          <a:p>
            <a:r>
              <a:rPr lang="fr-FR" dirty="0"/>
              <a:t>Remplacer </a:t>
            </a:r>
            <a:r>
              <a:rPr lang="fr-FR" dirty="0" err="1"/>
              <a:t>altered</a:t>
            </a:r>
            <a:r>
              <a:rPr lang="fr-FR" dirty="0"/>
              <a:t> par </a:t>
            </a:r>
            <a:r>
              <a:rPr lang="fr-FR" dirty="0" err="1"/>
              <a:t>alétré</a:t>
            </a:r>
            <a:endParaRPr lang="fr-FR" dirty="0"/>
          </a:p>
          <a:p>
            <a:r>
              <a:rPr lang="fr-FR" dirty="0"/>
              <a:t>Faire pareil pour les 3 diapos suivantes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1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Caryotype,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Trisomie ,21,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T21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Caryotype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en rajoutant un chromosome 21,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Encadrement à laisser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0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Stop </a:t>
            </a:r>
            <a:r>
              <a:rPr lang="fr-FR" dirty="0" err="1"/>
              <a:t>Troncante</a:t>
            </a:r>
            <a:r>
              <a:rPr lang="fr-FR" dirty="0"/>
              <a:t> Codon Schéma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84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</a:t>
            </a:r>
            <a:r>
              <a:rPr lang="fr-FR" baseline="0" dirty="0"/>
              <a:t> Non-sens </a:t>
            </a:r>
            <a:r>
              <a:rPr lang="fr-FR" baseline="0" dirty="0" err="1"/>
              <a:t>troncante</a:t>
            </a:r>
            <a:r>
              <a:rPr lang="fr-FR" baseline="0" dirty="0"/>
              <a:t> Codon Schéma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00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Variation</a:t>
            </a:r>
            <a:r>
              <a:rPr lang="fr-FR" baseline="0" dirty="0"/>
              <a:t> Délétion Phase Codon Schéma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12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Variation</a:t>
            </a:r>
            <a:r>
              <a:rPr lang="fr-FR" baseline="0" dirty="0"/>
              <a:t> Epissage Transcription ARN Schéma</a:t>
            </a:r>
            <a:endParaRPr lang="fr-FR" dirty="0"/>
          </a:p>
          <a:p>
            <a:endParaRPr lang="fr-FR" dirty="0"/>
          </a:p>
          <a:p>
            <a:r>
              <a:rPr lang="fr-FR" dirty="0"/>
              <a:t>Exon 1</a:t>
            </a:r>
          </a:p>
          <a:p>
            <a:r>
              <a:rPr lang="fr-FR" dirty="0"/>
              <a:t>Intron</a:t>
            </a:r>
            <a:r>
              <a:rPr lang="fr-FR" baseline="0" dirty="0"/>
              <a:t>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51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Variation Expansion </a:t>
            </a:r>
            <a:r>
              <a:rPr lang="fr-FR" dirty="0" err="1"/>
              <a:t>Polyglutamine</a:t>
            </a:r>
            <a:r>
              <a:rPr lang="fr-FR" dirty="0"/>
              <a:t> Schéma</a:t>
            </a:r>
          </a:p>
          <a:p>
            <a:endParaRPr lang="fr-FR" dirty="0"/>
          </a:p>
          <a:p>
            <a:r>
              <a:rPr lang="fr-FR" dirty="0"/>
              <a:t>Protéine 1</a:t>
            </a:r>
          </a:p>
          <a:p>
            <a:r>
              <a:rPr lang="fr-FR" dirty="0"/>
              <a:t>En légende : « triplet </a:t>
            </a:r>
            <a:r>
              <a:rPr lang="fr-FR" dirty="0" err="1"/>
              <a:t>repeat</a:t>
            </a:r>
            <a:r>
              <a:rPr lang="fr-FR" dirty="0"/>
              <a:t> » = « répétition de triplets »</a:t>
            </a:r>
          </a:p>
          <a:p>
            <a:r>
              <a:rPr lang="fr-FR" dirty="0"/>
              <a:t>Légende du bas</a:t>
            </a:r>
            <a:r>
              <a:rPr lang="fr-FR" baseline="0" dirty="0"/>
              <a:t> « </a:t>
            </a:r>
            <a:r>
              <a:rPr lang="fr-FR" baseline="0" dirty="0" err="1"/>
              <a:t>protein</a:t>
            </a:r>
            <a:r>
              <a:rPr lang="fr-FR" baseline="0" dirty="0"/>
              <a:t> ,,, » = « protéine avec Expansion de </a:t>
            </a:r>
            <a:r>
              <a:rPr lang="fr-FR" baseline="0" dirty="0" err="1"/>
              <a:t>polyglutamine</a:t>
            </a:r>
            <a:r>
              <a:rPr lang="fr-FR" baseline="0" dirty="0"/>
              <a:t> entrainant un gain de fonction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686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Prémutation</a:t>
            </a:r>
            <a:r>
              <a:rPr lang="fr-FR" baseline="0" dirty="0"/>
              <a:t> Mutation Complète Expansion Nucléotides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8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Prémutation</a:t>
            </a:r>
            <a:r>
              <a:rPr lang="fr-FR" baseline="0" dirty="0"/>
              <a:t> Mutation Complète X Fragile Expansion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X</a:t>
            </a:r>
            <a:r>
              <a:rPr lang="fr-FR" baseline="0" dirty="0"/>
              <a:t> </a:t>
            </a:r>
            <a:r>
              <a:rPr lang="fr-FR" dirty="0"/>
              <a:t>Fragile</a:t>
            </a:r>
            <a:r>
              <a:rPr lang="fr-FR" baseline="0" dirty="0"/>
              <a:t> Transmission Arbre </a:t>
            </a:r>
            <a:r>
              <a:rPr lang="fr-FR" baseline="0" dirty="0" err="1"/>
              <a:t>Prémuté</a:t>
            </a:r>
            <a:r>
              <a:rPr lang="fr-FR" baseline="0" dirty="0"/>
              <a:t> Muté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Reprendre en rouge la couleur qui a été définie pour le pathologique/malade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Mettre cette même couleur en plus claire pour ceux qui sont rouge clair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8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Somatique Cancer</a:t>
            </a:r>
          </a:p>
          <a:p>
            <a:endParaRPr lang="fr-FR" dirty="0"/>
          </a:p>
          <a:p>
            <a:r>
              <a:rPr lang="fr-FR" dirty="0"/>
              <a:t>Ovocyte 2</a:t>
            </a:r>
          </a:p>
          <a:p>
            <a:r>
              <a:rPr lang="fr-FR" dirty="0"/>
              <a:t>Cellule</a:t>
            </a:r>
            <a:r>
              <a:rPr lang="fr-FR" baseline="0" dirty="0"/>
              <a:t> cancéreuse 1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1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Caryotype,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Trisomie, 21,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Translocation, robertsonnienne,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T21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9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Caryotype,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,18,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T18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Caryotype 1 avec un chromosome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 à rajouter en +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Encadrement à garder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5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Caryotype,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,13,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T13</a:t>
            </a:r>
            <a:endParaRPr lang="fr-FR" dirty="0"/>
          </a:p>
          <a:p>
            <a:endParaRPr lang="fr-FR" dirty="0"/>
          </a:p>
          <a:p>
            <a:r>
              <a:rPr lang="fr-FR" dirty="0"/>
              <a:t>Caryotype 1 avec un chromosome 13 à rajouter en +</a:t>
            </a:r>
          </a:p>
          <a:p>
            <a:r>
              <a:rPr lang="fr-FR" dirty="0"/>
              <a:t>Encadrement à mettre autour des 3 chromosomes</a:t>
            </a:r>
            <a:r>
              <a:rPr lang="fr-FR" baseline="0" dirty="0"/>
              <a:t> 13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4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clés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Caryotype</a:t>
            </a:r>
            <a:r>
              <a:rPr lang="en-US" dirty="0"/>
              <a:t> 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Monosomie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X</a:t>
            </a:r>
            <a:r>
              <a:rPr lang="en-US" dirty="0"/>
              <a:t> 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Turner</a:t>
            </a:r>
            <a:r>
              <a:rPr lang="en-US" dirty="0"/>
              <a:t>  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Caryotype</a:t>
            </a:r>
            <a:r>
              <a:rPr lang="en-US" dirty="0"/>
              <a:t> 1 sans</a:t>
            </a:r>
            <a:r>
              <a:rPr lang="en-US" baseline="0" dirty="0"/>
              <a:t> le Y</a:t>
            </a:r>
          </a:p>
          <a:p>
            <a:r>
              <a:rPr lang="en-US" baseline="0" dirty="0" err="1"/>
              <a:t>Garder</a:t>
            </a:r>
            <a:r>
              <a:rPr lang="en-US" baseline="0" dirty="0"/>
              <a:t> cadre </a:t>
            </a:r>
            <a:r>
              <a:rPr lang="en-US" baseline="0" dirty="0" err="1"/>
              <a:t>autour</a:t>
            </a:r>
            <a:r>
              <a:rPr lang="en-US" baseline="0" dirty="0"/>
              <a:t> du 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1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Caryotype,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Klinefelter,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 XXY,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XXY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Caryotype 1 en rajoutant un chromosome</a:t>
            </a:r>
            <a:r>
              <a:rPr lang="fr-FR" baseline="0" dirty="0"/>
              <a:t> X</a:t>
            </a:r>
          </a:p>
          <a:p>
            <a:r>
              <a:rPr lang="fr-FR" baseline="0" dirty="0"/>
              <a:t>Rajouter encadrement autour des deux X et du 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1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Translocation, Réciproque Chromosome Variation de structure</a:t>
            </a:r>
          </a:p>
          <a:p>
            <a:endParaRPr lang="fr-FR" dirty="0"/>
          </a:p>
          <a:p>
            <a:r>
              <a:rPr lang="fr-FR" dirty="0"/>
              <a:t>Chromosome 1</a:t>
            </a:r>
          </a:p>
          <a:p>
            <a:r>
              <a:rPr lang="fr-FR" dirty="0"/>
              <a:t>Pas besoin</a:t>
            </a:r>
            <a:r>
              <a:rPr lang="fr-FR" baseline="0" dirty="0"/>
              <a:t> de garder les silhouettes humaines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2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Translocation</a:t>
            </a:r>
            <a:r>
              <a:rPr lang="fr-FR" baseline="0" dirty="0"/>
              <a:t> Réciproque Chromosome Variation de structure Caryotype</a:t>
            </a:r>
          </a:p>
          <a:p>
            <a:endParaRPr lang="fr-FR" baseline="0" dirty="0"/>
          </a:p>
          <a:p>
            <a:r>
              <a:rPr lang="fr-FR" baseline="0" dirty="0"/>
              <a:t>A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0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5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2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3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6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1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4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8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27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07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58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5A70-A5E8-4061-8BE4-B16F10AB2D5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57E1-DF29-457A-82FA-FD894363B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7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435226" y="2431048"/>
            <a:ext cx="6375079" cy="3046988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VI - </a:t>
            </a:r>
            <a:r>
              <a:rPr lang="fr-FR" sz="9600" b="1" dirty="0" err="1">
                <a:solidFill>
                  <a:schemeClr val="bg1"/>
                </a:solidFill>
              </a:rPr>
              <a:t>Genetic</a:t>
            </a:r>
            <a:r>
              <a:rPr lang="fr-FR" sz="9600" b="1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9600" b="1" dirty="0">
                <a:solidFill>
                  <a:schemeClr val="bg1"/>
                </a:solidFill>
              </a:rPr>
              <a:t>variations</a:t>
            </a:r>
            <a:endParaRPr lang="fr-FR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75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95 - </a:t>
            </a:r>
            <a:r>
              <a:rPr lang="fr-FR" b="1" dirty="0" err="1"/>
              <a:t>Karyotype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reciprocal</a:t>
            </a:r>
            <a:r>
              <a:rPr lang="fr-FR" b="1" dirty="0"/>
              <a:t> translocation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8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96 - </a:t>
            </a:r>
            <a:r>
              <a:rPr lang="fr-FR" b="1" dirty="0" err="1"/>
              <a:t>Robertsonian</a:t>
            </a:r>
            <a:r>
              <a:rPr lang="fr-FR" b="1" dirty="0"/>
              <a:t> translocations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44B848-3793-1340-AD45-D7A0D18E9599}"/>
              </a:ext>
            </a:extLst>
          </p:cNvPr>
          <p:cNvSpPr/>
          <p:nvPr/>
        </p:nvSpPr>
        <p:spPr>
          <a:xfrm>
            <a:off x="3491880" y="692696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1587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97 - </a:t>
            </a:r>
            <a:r>
              <a:rPr lang="fr-FR" b="1" dirty="0" err="1"/>
              <a:t>Karyotype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Robertsonian</a:t>
            </a:r>
            <a:r>
              <a:rPr lang="fr-FR" b="1" dirty="0"/>
              <a:t> translocation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982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1586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98 - </a:t>
            </a:r>
            <a:r>
              <a:rPr lang="fr-FR" b="1" dirty="0" err="1"/>
              <a:t>Pericentric</a:t>
            </a:r>
            <a:r>
              <a:rPr lang="fr-FR" b="1" dirty="0"/>
              <a:t> inversion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850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9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99 - </a:t>
            </a:r>
            <a:r>
              <a:rPr lang="fr-FR" b="1" dirty="0" err="1"/>
              <a:t>Paracentric</a:t>
            </a:r>
            <a:r>
              <a:rPr lang="fr-FR" b="1" dirty="0"/>
              <a:t> inversion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100 - Ring chromosome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1586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101 - DNA copy </a:t>
            </a:r>
            <a:r>
              <a:rPr lang="fr-FR" b="1" dirty="0" err="1"/>
              <a:t>number</a:t>
            </a:r>
            <a:r>
              <a:rPr lang="fr-FR" b="1" dirty="0"/>
              <a:t> variations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9982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102 - </a:t>
            </a:r>
            <a:r>
              <a:rPr lang="en-US" b="1" dirty="0"/>
              <a:t>The genome: a 3-in-1 examination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103 - Variation classification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104 - </a:t>
            </a:r>
            <a:r>
              <a:rPr lang="en-US" b="1" dirty="0"/>
              <a:t>The different types of gene variation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87 - </a:t>
            </a:r>
            <a:r>
              <a:rPr lang="en-US" b="1" dirty="0"/>
              <a:t>Mechanism of occurrence of trisomy or monosomy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9496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105 - </a:t>
            </a:r>
            <a:r>
              <a:rPr lang="en-US" b="1" dirty="0"/>
              <a:t>The different types of gene variation: Sanger sequencing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106 – </a:t>
            </a:r>
            <a:r>
              <a:rPr lang="fr-FR" b="1" dirty="0" err="1"/>
              <a:t>Missense</a:t>
            </a:r>
            <a:r>
              <a:rPr lang="fr-FR" b="1" dirty="0"/>
              <a:t> variant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988247-2782-487E-9F81-F4099F90BCD6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107 - Variant</a:t>
            </a:r>
            <a:r>
              <a:rPr lang="en-US" b="1" dirty="0"/>
              <a:t> leading to the occurrence of a premature stop codon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A5770E-FBEC-4C7B-B287-4FE50739DB2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108 - </a:t>
            </a:r>
            <a:r>
              <a:rPr lang="fr-FR" b="1" dirty="0" err="1"/>
              <a:t>Non-sense</a:t>
            </a:r>
            <a:r>
              <a:rPr lang="fr-FR" b="1" dirty="0"/>
              <a:t> variant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675FFE-5B05-42B7-9351-0DBD9A06749B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109 - In-phase </a:t>
            </a:r>
            <a:r>
              <a:rPr lang="fr-FR" b="1" dirty="0" err="1"/>
              <a:t>deletion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AC565-CA80-40D8-B86F-31CD98639A4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110 – </a:t>
            </a:r>
            <a:r>
              <a:rPr lang="fr-FR" b="1" dirty="0" err="1"/>
              <a:t>Splice</a:t>
            </a:r>
            <a:r>
              <a:rPr lang="fr-FR" b="1" dirty="0"/>
              <a:t> variant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8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B52EEC-6E26-4063-ADD5-610D61F17A2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111 - </a:t>
            </a:r>
            <a:r>
              <a:rPr lang="fr-FR" b="1" dirty="0" err="1"/>
              <a:t>Polyglutamine</a:t>
            </a:r>
            <a:r>
              <a:rPr lang="fr-FR" b="1" dirty="0"/>
              <a:t> expansion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112 - </a:t>
            </a:r>
            <a:r>
              <a:rPr lang="fr-FR" b="1" dirty="0" err="1"/>
              <a:t>Pre</a:t>
            </a:r>
            <a:r>
              <a:rPr lang="fr-FR" b="1" dirty="0"/>
              <a:t>-mutations / </a:t>
            </a:r>
            <a:r>
              <a:rPr lang="fr-FR" b="1" dirty="0" err="1"/>
              <a:t>complete</a:t>
            </a:r>
            <a:r>
              <a:rPr lang="fr-FR" b="1" dirty="0"/>
              <a:t> mutations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2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113 - </a:t>
            </a:r>
            <a:r>
              <a:rPr lang="fr-FR" b="1" dirty="0" err="1"/>
              <a:t>Pre</a:t>
            </a:r>
            <a:r>
              <a:rPr lang="fr-FR" b="1" dirty="0"/>
              <a:t>-mutations / </a:t>
            </a:r>
            <a:r>
              <a:rPr lang="fr-FR" b="1" dirty="0" err="1"/>
              <a:t>complete</a:t>
            </a:r>
            <a:r>
              <a:rPr lang="fr-FR" b="1" dirty="0"/>
              <a:t> mutations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1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114 - Transmission of Fragile X syndrome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88 -</a:t>
            </a:r>
            <a:r>
              <a:rPr lang="en-US" b="1" dirty="0"/>
              <a:t> Karyotype with free trisomy 21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8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115.1 - </a:t>
            </a:r>
            <a:r>
              <a:rPr lang="fr-FR" b="1" dirty="0" err="1"/>
              <a:t>Somatic</a:t>
            </a:r>
            <a:r>
              <a:rPr lang="fr-FR" b="1" dirty="0"/>
              <a:t> </a:t>
            </a:r>
            <a:r>
              <a:rPr lang="fr-FR" b="1" dirty="0" err="1"/>
              <a:t>mosaic</a:t>
            </a:r>
            <a:r>
              <a:rPr lang="fr-FR" b="1" dirty="0"/>
              <a:t> in cancer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1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A5A208-1563-4959-0D19-352C04E8AF81}"/>
              </a:ext>
            </a:extLst>
          </p:cNvPr>
          <p:cNvSpPr txBox="1"/>
          <p:nvPr/>
        </p:nvSpPr>
        <p:spPr>
          <a:xfrm>
            <a:off x="0" y="4755"/>
            <a:ext cx="9144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115.2 - </a:t>
            </a:r>
            <a:r>
              <a:rPr lang="fr-FR" b="1" dirty="0" err="1">
                <a:latin typeface="Calibri" panose="020F0502020204030204" pitchFamily="34" charset="0"/>
              </a:rPr>
              <a:t>Mechanisms</a:t>
            </a:r>
            <a:r>
              <a:rPr lang="fr-FR" b="1" dirty="0">
                <a:latin typeface="Calibri" panose="020F0502020204030204" pitchFamily="34" charset="0"/>
              </a:rPr>
              <a:t> of </a:t>
            </a:r>
            <a:r>
              <a:rPr lang="fr-FR" b="1" dirty="0" err="1">
                <a:latin typeface="Calibri" panose="020F0502020204030204" pitchFamily="34" charset="0"/>
              </a:rPr>
              <a:t>tumor</a:t>
            </a:r>
            <a:r>
              <a:rPr lang="fr-FR" b="1" dirty="0">
                <a:latin typeface="Calibri" panose="020F0502020204030204" pitchFamily="34" charset="0"/>
              </a:rPr>
              <a:t> formation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79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89 - </a:t>
            </a:r>
            <a:r>
              <a:rPr lang="en-US" b="1" dirty="0"/>
              <a:t>Karyotype with trisomy 21 by </a:t>
            </a:r>
            <a:r>
              <a:rPr lang="en-US" b="1" dirty="0" err="1"/>
              <a:t>Robertsonian</a:t>
            </a:r>
            <a:r>
              <a:rPr lang="en-US" b="1" dirty="0"/>
              <a:t> translocation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90 - </a:t>
            </a:r>
            <a:r>
              <a:rPr lang="en-US" b="1" dirty="0"/>
              <a:t>Karyotype with free trisomy 18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91 - </a:t>
            </a:r>
            <a:r>
              <a:rPr lang="en-US" b="1" dirty="0"/>
              <a:t>Karyotype with free trisomy 13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92 - </a:t>
            </a:r>
            <a:r>
              <a:rPr lang="en-US" b="1" dirty="0"/>
              <a:t>Karyotype with monosomy X: Turner syndrome</a:t>
            </a:r>
            <a:endParaRPr lang="fr-FR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B11DA-04C2-4082-AC22-CEB6988CA509}"/>
              </a:ext>
            </a:extLst>
          </p:cNvPr>
          <p:cNvSpPr/>
          <p:nvPr/>
        </p:nvSpPr>
        <p:spPr>
          <a:xfrm>
            <a:off x="971600" y="6165304"/>
            <a:ext cx="29523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disjonction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93 - Klinefelter syndrome </a:t>
            </a:r>
            <a:r>
              <a:rPr lang="fr-FR" b="1" dirty="0" err="1"/>
              <a:t>karyotype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8021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94 - </a:t>
            </a:r>
            <a:r>
              <a:rPr lang="fr-FR" b="1" dirty="0" err="1"/>
              <a:t>Reciprocal</a:t>
            </a:r>
            <a:r>
              <a:rPr lang="fr-FR" b="1" dirty="0"/>
              <a:t> translocations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FCA86-0299-7943-8CDB-67255B0F6E42}"/>
              </a:ext>
            </a:extLst>
          </p:cNvPr>
          <p:cNvSpPr/>
          <p:nvPr/>
        </p:nvSpPr>
        <p:spPr>
          <a:xfrm>
            <a:off x="3491880" y="548680"/>
            <a:ext cx="381642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615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1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72F8B-7279-4CBA-BB66-F58664055F28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46cc19c-3b39-4add-afd8-6da080d6889c"/>
    <ds:schemaRef ds:uri="http://purl.org/dc/elements/1.1/"/>
    <ds:schemaRef ds:uri="56857919-4c90-44b0-a067-21d588f6356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ACC1DB-4F1B-4C2C-846F-6C3E18C91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62465-6D30-4973-AC6C-DCFA1C8768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778</Words>
  <Application>Microsoft Office PowerPoint</Application>
  <PresentationFormat>Affichage à l'écran (4:3)</PresentationFormat>
  <Paragraphs>158</Paragraphs>
  <Slides>31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2025-01-29T09:31:15Z</dcterms:created>
  <dcterms:modified xsi:type="dcterms:W3CDTF">2025-01-29T14:14:11Z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