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C5312-8448-4777-8AD1-6EFE920B28CA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4DE29-6A00-420E-8ECE-3A1BA6118B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02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Méiose,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Monosomie,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disjonction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Pour schéma</a:t>
            </a:r>
            <a:r>
              <a:rPr lang="fr-FR" baseline="0" dirty="0"/>
              <a:t> de gauche reprendre dia 14 « méiose »</a:t>
            </a:r>
          </a:p>
          <a:p>
            <a:r>
              <a:rPr lang="fr-FR" baseline="0" dirty="0"/>
              <a:t>Pour schéma de droite : reprendre même modèle en adaptant le nombre de chromosomes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14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Robertsonnienne Chromosome Variation de structure</a:t>
            </a:r>
          </a:p>
          <a:p>
            <a:endParaRPr lang="fr-FR" baseline="0" dirty="0"/>
          </a:p>
          <a:p>
            <a:r>
              <a:rPr lang="fr-FR" baseline="0" dirty="0"/>
              <a:t>Chromosome 1</a:t>
            </a:r>
          </a:p>
          <a:p>
            <a:r>
              <a:rPr lang="fr-FR" baseline="0" dirty="0"/>
              <a:t>Pas de besoin des silhouettes humaines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96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Robertsonnienne Chromosome Variation de structure Caryotype</a:t>
            </a:r>
          </a:p>
          <a:p>
            <a:endParaRPr lang="fr-FR" baseline="0" dirty="0"/>
          </a:p>
          <a:p>
            <a:r>
              <a:rPr lang="fr-FR" baseline="0" dirty="0"/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804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Inversion Péricentrique Chromosome</a:t>
            </a:r>
            <a:r>
              <a:rPr lang="fr-FR" baseline="0" dirty="0"/>
              <a:t> Variation de structure Caryotype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Chromosome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Image de caryotype à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195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Inversion Paracentrique Chromosome</a:t>
            </a:r>
            <a:r>
              <a:rPr lang="fr-FR" baseline="0" dirty="0"/>
              <a:t> Variation de structure Caryotype</a:t>
            </a:r>
            <a:endParaRPr lang="fr-FR" dirty="0"/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Image de caryotype à fournir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821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Anneau Chromosome</a:t>
            </a:r>
            <a:r>
              <a:rPr lang="fr-FR" baseline="0" dirty="0"/>
              <a:t> Variation de structure Caryotype</a:t>
            </a:r>
            <a:endParaRPr lang="fr-FR" dirty="0"/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Image de caryotype à fournir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58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Copie</a:t>
            </a:r>
            <a:r>
              <a:rPr lang="fr-FR" baseline="0" dirty="0"/>
              <a:t> Variation CNV Délétion Duplication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/>
            </a:r>
            <a:br>
              <a:rPr lang="fr-FR" baseline="0" dirty="0"/>
            </a:br>
            <a:r>
              <a:rPr lang="fr-FR" baseline="0" dirty="0"/>
              <a:t>Chromosome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399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Classification Interprétation VSI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96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Génique Insertion Délétion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67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Génique Sanger Insertion Substitution</a:t>
            </a:r>
          </a:p>
          <a:p>
            <a:endParaRPr lang="fr-FR" dirty="0"/>
          </a:p>
          <a:p>
            <a:r>
              <a:rPr lang="fr-FR" dirty="0"/>
              <a:t>A refaire avec design de </a:t>
            </a:r>
            <a:r>
              <a:rPr lang="fr-FR" dirty="0" err="1"/>
              <a:t>sanger</a:t>
            </a:r>
            <a:r>
              <a:rPr lang="fr-FR" dirty="0"/>
              <a:t> 1 et </a:t>
            </a:r>
            <a:r>
              <a:rPr lang="fr-FR" dirty="0" err="1"/>
              <a:t>sanger</a:t>
            </a:r>
            <a:r>
              <a:rPr lang="fr-FR" dirty="0"/>
              <a:t> 2</a:t>
            </a:r>
          </a:p>
          <a:p>
            <a:r>
              <a:rPr lang="fr-FR" dirty="0"/>
              <a:t>Mettre</a:t>
            </a:r>
            <a:r>
              <a:rPr lang="fr-FR" baseline="0" dirty="0"/>
              <a:t> une séparation entre les deux schémas de gauche et les deux de droites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25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Faux –sens Ponctuelle Codon Schéma </a:t>
            </a:r>
          </a:p>
          <a:p>
            <a:endParaRPr lang="fr-FR" dirty="0"/>
          </a:p>
          <a:p>
            <a:r>
              <a:rPr lang="fr-FR" dirty="0"/>
              <a:t>Enlever logo en haut a gauche</a:t>
            </a:r>
          </a:p>
          <a:p>
            <a:r>
              <a:rPr lang="fr-FR" dirty="0"/>
              <a:t>Enlever les numéros des codons et des bases </a:t>
            </a:r>
          </a:p>
          <a:p>
            <a:r>
              <a:rPr lang="fr-FR" dirty="0"/>
              <a:t>Enlever « codon </a:t>
            </a:r>
            <a:r>
              <a:rPr lang="fr-FR" dirty="0" err="1"/>
              <a:t>number</a:t>
            </a:r>
            <a:r>
              <a:rPr lang="fr-FR" dirty="0"/>
              <a:t> » et « base </a:t>
            </a:r>
            <a:r>
              <a:rPr lang="fr-FR" dirty="0" err="1"/>
              <a:t>number</a:t>
            </a:r>
            <a:r>
              <a:rPr lang="fr-FR" dirty="0"/>
              <a:t> »</a:t>
            </a:r>
          </a:p>
          <a:p>
            <a:r>
              <a:rPr lang="fr-FR" dirty="0"/>
              <a:t>Remplacer </a:t>
            </a:r>
            <a:r>
              <a:rPr lang="fr-FR" dirty="0" err="1"/>
              <a:t>unaltered</a:t>
            </a:r>
            <a:r>
              <a:rPr lang="fr-FR" dirty="0"/>
              <a:t> par non altéré</a:t>
            </a:r>
          </a:p>
          <a:p>
            <a:r>
              <a:rPr lang="fr-FR" dirty="0"/>
              <a:t>Remplacer </a:t>
            </a:r>
            <a:r>
              <a:rPr lang="fr-FR" dirty="0" err="1"/>
              <a:t>altered</a:t>
            </a:r>
            <a:r>
              <a:rPr lang="fr-FR" dirty="0"/>
              <a:t> par </a:t>
            </a:r>
            <a:r>
              <a:rPr lang="fr-FR" dirty="0" err="1"/>
              <a:t>alétré</a:t>
            </a:r>
            <a:endParaRPr lang="fr-FR" dirty="0"/>
          </a:p>
          <a:p>
            <a:r>
              <a:rPr lang="fr-FR" dirty="0"/>
              <a:t>Faire pareil pour les 3 diapos suivantes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41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 ,21,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T21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en rajoutant un chromosome 21,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Encadrement à laisser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00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 Stop </a:t>
            </a:r>
            <a:r>
              <a:rPr lang="fr-FR" dirty="0" err="1"/>
              <a:t>Troncante</a:t>
            </a:r>
            <a:r>
              <a:rPr lang="fr-FR" dirty="0"/>
              <a:t> Codon Schéma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784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Variation</a:t>
            </a:r>
            <a:r>
              <a:rPr lang="fr-FR" baseline="0" dirty="0"/>
              <a:t> Non-sens </a:t>
            </a:r>
            <a:r>
              <a:rPr lang="fr-FR" baseline="0" dirty="0" err="1"/>
              <a:t>troncante</a:t>
            </a:r>
            <a:r>
              <a:rPr lang="fr-FR" baseline="0" dirty="0"/>
              <a:t> Codon Schéma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300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</a:t>
            </a:r>
            <a:r>
              <a:rPr lang="fr-FR" baseline="0" dirty="0"/>
              <a:t> Délétion Phase Codon Schéma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91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</a:t>
            </a:r>
            <a:r>
              <a:rPr lang="fr-FR" baseline="0" dirty="0"/>
              <a:t> Epissage Transcription ARN Schéma</a:t>
            </a:r>
            <a:endParaRPr lang="fr-FR" dirty="0"/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</a:t>
            </a:r>
            <a:r>
              <a:rPr lang="fr-FR" baseline="0" dirty="0"/>
              <a:t>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351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Variation Expansion </a:t>
            </a:r>
            <a:r>
              <a:rPr lang="fr-FR" dirty="0" err="1"/>
              <a:t>Polyglutamine</a:t>
            </a:r>
            <a:r>
              <a:rPr lang="fr-FR" dirty="0"/>
              <a:t> Schéma</a:t>
            </a:r>
          </a:p>
          <a:p>
            <a:endParaRPr lang="fr-FR" dirty="0"/>
          </a:p>
          <a:p>
            <a:r>
              <a:rPr lang="fr-FR" dirty="0"/>
              <a:t>Protéine 1</a:t>
            </a:r>
          </a:p>
          <a:p>
            <a:r>
              <a:rPr lang="fr-FR" dirty="0"/>
              <a:t>En légende : « triplet </a:t>
            </a:r>
            <a:r>
              <a:rPr lang="fr-FR" dirty="0" err="1"/>
              <a:t>repeat</a:t>
            </a:r>
            <a:r>
              <a:rPr lang="fr-FR" dirty="0"/>
              <a:t> » = « répétition de triplets »</a:t>
            </a:r>
          </a:p>
          <a:p>
            <a:r>
              <a:rPr lang="fr-FR" dirty="0"/>
              <a:t>Légende du bas</a:t>
            </a:r>
            <a:r>
              <a:rPr lang="fr-FR" baseline="0" dirty="0"/>
              <a:t> « </a:t>
            </a:r>
            <a:r>
              <a:rPr lang="fr-FR" baseline="0" dirty="0" err="1"/>
              <a:t>protein</a:t>
            </a:r>
            <a:r>
              <a:rPr lang="fr-FR" baseline="0" dirty="0"/>
              <a:t> ,,, » = « protéine avec Expansion de </a:t>
            </a:r>
            <a:r>
              <a:rPr lang="fr-FR" baseline="0" dirty="0" err="1"/>
              <a:t>polyglutamine</a:t>
            </a:r>
            <a:r>
              <a:rPr lang="fr-FR" baseline="0" dirty="0"/>
              <a:t> entrainant un gain de fonction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686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Prémutation</a:t>
            </a:r>
            <a:r>
              <a:rPr lang="fr-FR" baseline="0" dirty="0"/>
              <a:t> Mutation Complète Expansion Nucléotides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584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Prémutation</a:t>
            </a:r>
            <a:r>
              <a:rPr lang="fr-FR" baseline="0" dirty="0"/>
              <a:t> Mutation Complète X Fragile Expansion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83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X</a:t>
            </a:r>
            <a:r>
              <a:rPr lang="fr-FR" baseline="0" dirty="0"/>
              <a:t> </a:t>
            </a:r>
            <a:r>
              <a:rPr lang="fr-FR" dirty="0"/>
              <a:t>Fragile</a:t>
            </a:r>
            <a:r>
              <a:rPr lang="fr-FR" baseline="0" dirty="0"/>
              <a:t> Transmission Arbre </a:t>
            </a:r>
            <a:r>
              <a:rPr lang="fr-FR" baseline="0" dirty="0" err="1"/>
              <a:t>Prémuté</a:t>
            </a:r>
            <a:r>
              <a:rPr lang="fr-FR" baseline="0" dirty="0"/>
              <a:t> Muté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Reprendre en rouge la couleur qui a été définie pour le pathologique/malade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Mettre cette même couleur en plus claire pour ceux qui sont rouge clair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681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Mosaïque Somatique Cancer</a:t>
            </a:r>
          </a:p>
          <a:p>
            <a:endParaRPr lang="fr-FR" dirty="0"/>
          </a:p>
          <a:p>
            <a:r>
              <a:rPr lang="fr-FR" dirty="0"/>
              <a:t>Ovocyte 2</a:t>
            </a:r>
          </a:p>
          <a:p>
            <a:r>
              <a:rPr lang="fr-FR" dirty="0"/>
              <a:t>Cellule</a:t>
            </a:r>
            <a:r>
              <a:rPr lang="fr-FR" baseline="0" dirty="0"/>
              <a:t> cancéreuse 1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413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Trisomie, 21,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Translocation, robertsonnienne,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T21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89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,18,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T18</a:t>
            </a:r>
          </a:p>
          <a:p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 1 avec un chromosome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 à rajouter en +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Encadrement à garder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95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clés 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Caryotype,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Trisome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,13,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T13</a:t>
            </a:r>
            <a:endParaRPr lang="fr-FR" dirty="0"/>
          </a:p>
          <a:p>
            <a:endParaRPr lang="fr-FR" dirty="0"/>
          </a:p>
          <a:p>
            <a:r>
              <a:rPr lang="fr-FR" dirty="0"/>
              <a:t>Caryotype 1 avec un chromosome 13 à rajouter en +</a:t>
            </a:r>
          </a:p>
          <a:p>
            <a:r>
              <a:rPr lang="fr-FR" dirty="0"/>
              <a:t>Encadrement à mettre autour des 3 chromosomes</a:t>
            </a:r>
            <a:r>
              <a:rPr lang="fr-FR" baseline="0" dirty="0"/>
              <a:t> 13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44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Caryotype</a:t>
            </a:r>
            <a:r>
              <a:rPr lang="en-US" dirty="0"/>
              <a:t> ;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Monosomie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X</a:t>
            </a:r>
            <a:r>
              <a:rPr lang="en-US" dirty="0"/>
              <a:t> 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Turner</a:t>
            </a:r>
            <a:r>
              <a:rPr lang="en-US" dirty="0"/>
              <a:t>  ;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45X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Caryotype</a:t>
            </a:r>
            <a:r>
              <a:rPr lang="en-US" dirty="0"/>
              <a:t> 1 sans</a:t>
            </a:r>
            <a:r>
              <a:rPr lang="en-US" baseline="0" dirty="0"/>
              <a:t> le Y</a:t>
            </a:r>
          </a:p>
          <a:p>
            <a:r>
              <a:rPr lang="en-US" baseline="0" dirty="0" err="1"/>
              <a:t>Garder</a:t>
            </a:r>
            <a:r>
              <a:rPr lang="en-US" baseline="0" dirty="0"/>
              <a:t> cadre </a:t>
            </a:r>
            <a:r>
              <a:rPr lang="en-US" baseline="0" dirty="0" err="1"/>
              <a:t>autour</a:t>
            </a:r>
            <a:r>
              <a:rPr lang="en-US" baseline="0" dirty="0"/>
              <a:t> du 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019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Mots clés : Caryotype,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Klinefelter,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 XXY,</a:t>
            </a:r>
            <a:r>
              <a:rPr lang="fr-FR" dirty="0"/>
              <a:t>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XXY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Caryotype 1 en rajoutant un chromosome</a:t>
            </a:r>
            <a:r>
              <a:rPr lang="fr-FR" baseline="0" dirty="0"/>
              <a:t> X</a:t>
            </a:r>
          </a:p>
          <a:p>
            <a:r>
              <a:rPr lang="fr-FR" baseline="0" dirty="0"/>
              <a:t>Rajouter encadrement autour des deux X et du Y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81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Translocation, Réciproque Chromosome Variation de structure</a:t>
            </a:r>
          </a:p>
          <a:p>
            <a:endParaRPr lang="fr-FR" dirty="0"/>
          </a:p>
          <a:p>
            <a:r>
              <a:rPr lang="fr-FR" dirty="0"/>
              <a:t>Chromosome 1</a:t>
            </a:r>
          </a:p>
          <a:p>
            <a:r>
              <a:rPr lang="fr-FR" dirty="0"/>
              <a:t>Pas besoin</a:t>
            </a:r>
            <a:r>
              <a:rPr lang="fr-FR" baseline="0" dirty="0"/>
              <a:t> de garder les silhouettes humaines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72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Translocation</a:t>
            </a:r>
            <a:r>
              <a:rPr lang="fr-FR" baseline="0" dirty="0"/>
              <a:t> Réciproque Chromosome Variation de structure Caryotype</a:t>
            </a:r>
          </a:p>
          <a:p>
            <a:endParaRPr lang="fr-FR" baseline="0" dirty="0"/>
          </a:p>
          <a:p>
            <a:r>
              <a:rPr lang="fr-FR" baseline="0" dirty="0"/>
              <a:t>A fournir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50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95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24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43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46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81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51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40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871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27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7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587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5A70-A5E8-4061-8BE4-B16F10AB2D50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57E1-DF29-457A-82FA-FD894363B3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78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22120" y="1126251"/>
            <a:ext cx="7059800" cy="46775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0160" rIns="15240" bIns="1016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9000" b="1" dirty="0"/>
          </a:p>
        </p:txBody>
      </p:sp>
      <p:sp>
        <p:nvSpPr>
          <p:cNvPr id="9" name="Rectangle 8"/>
          <p:cNvSpPr/>
          <p:nvPr/>
        </p:nvSpPr>
        <p:spPr>
          <a:xfrm>
            <a:off x="1435226" y="2431048"/>
            <a:ext cx="6375079" cy="3046988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fr-FR" sz="9600" b="1" dirty="0">
                <a:solidFill>
                  <a:schemeClr val="bg1"/>
                </a:solidFill>
              </a:rPr>
              <a:t>VI - </a:t>
            </a:r>
            <a:r>
              <a:rPr lang="fr-FR" sz="9600" b="1" dirty="0" err="1">
                <a:solidFill>
                  <a:schemeClr val="bg1"/>
                </a:solidFill>
              </a:rPr>
              <a:t>Genetic</a:t>
            </a:r>
            <a:r>
              <a:rPr lang="fr-FR" sz="9600" b="1" dirty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sz="9600" b="1" dirty="0">
                <a:solidFill>
                  <a:schemeClr val="bg1"/>
                </a:solidFill>
              </a:rPr>
              <a:t>variations</a:t>
            </a:r>
            <a:endParaRPr lang="fr-FR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9752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95 - </a:t>
            </a:r>
            <a:r>
              <a:rPr lang="fr-FR" b="1" dirty="0" err="1"/>
              <a:t>Karyotype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reciprocal</a:t>
            </a:r>
            <a:r>
              <a:rPr lang="fr-FR" b="1" dirty="0"/>
              <a:t> translocation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8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96 - </a:t>
            </a:r>
            <a:r>
              <a:rPr lang="fr-FR" b="1" dirty="0" err="1"/>
              <a:t>Robertsonian</a:t>
            </a:r>
            <a:r>
              <a:rPr lang="fr-FR" b="1" dirty="0"/>
              <a:t> translocations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44B848-3793-1340-AD45-D7A0D18E9599}"/>
              </a:ext>
            </a:extLst>
          </p:cNvPr>
          <p:cNvSpPr/>
          <p:nvPr/>
        </p:nvSpPr>
        <p:spPr>
          <a:xfrm>
            <a:off x="3491880" y="692696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97 - </a:t>
            </a:r>
            <a:r>
              <a:rPr lang="fr-FR" b="1" dirty="0" err="1"/>
              <a:t>Karyotype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Robertsonian</a:t>
            </a:r>
            <a:r>
              <a:rPr lang="fr-FR" b="1" dirty="0"/>
              <a:t> translocation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0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98 - </a:t>
            </a:r>
            <a:r>
              <a:rPr lang="fr-FR" b="1" dirty="0" err="1"/>
              <a:t>Pericentric</a:t>
            </a:r>
            <a:r>
              <a:rPr lang="fr-FR" b="1" dirty="0"/>
              <a:t> inversion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9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99 - </a:t>
            </a:r>
            <a:r>
              <a:rPr lang="fr-FR" b="1" dirty="0" err="1"/>
              <a:t>Paracentric</a:t>
            </a:r>
            <a:r>
              <a:rPr lang="fr-FR" b="1" dirty="0"/>
              <a:t> inversion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1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100 - Ring chromosome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101 - DNA copy </a:t>
            </a:r>
            <a:r>
              <a:rPr lang="fr-FR" b="1" dirty="0" err="1"/>
              <a:t>number</a:t>
            </a:r>
            <a:r>
              <a:rPr lang="fr-FR" b="1" dirty="0"/>
              <a:t> variations</a:t>
            </a:r>
          </a:p>
        </p:txBody>
      </p:sp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C6EAA6A-7004-F438-D056-A6604337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" y="276716"/>
            <a:ext cx="9133561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102 - </a:t>
            </a:r>
            <a:r>
              <a:rPr lang="en-US" b="1" dirty="0"/>
              <a:t>The genome: a 3-in-1 examination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3265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103 - Variation classification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104 - </a:t>
            </a:r>
            <a:r>
              <a:rPr lang="en-US" b="1" dirty="0"/>
              <a:t>The different types of gene variation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4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87 - </a:t>
            </a:r>
            <a:r>
              <a:rPr lang="en-US" b="1" dirty="0"/>
              <a:t>Mechanism of occurrence of trisomy or monosomy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8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105 - </a:t>
            </a:r>
            <a:r>
              <a:rPr lang="en-US" b="1" dirty="0"/>
              <a:t>The different types of gene variation: Sanger sequencing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56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106 – </a:t>
            </a:r>
            <a:r>
              <a:rPr lang="fr-FR" b="1" dirty="0" err="1"/>
              <a:t>Missense</a:t>
            </a:r>
            <a:r>
              <a:rPr lang="fr-FR" b="1" dirty="0"/>
              <a:t> variant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5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5988247-2782-487E-9F81-F4099F90BCD6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107 - Variant</a:t>
            </a:r>
            <a:r>
              <a:rPr lang="en-US" b="1" dirty="0"/>
              <a:t> leading to the occurrence of a premature stop codon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2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7A5770E-FBEC-4C7B-B287-4FE50739DB29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108 - </a:t>
            </a:r>
            <a:r>
              <a:rPr lang="fr-FR" b="1" dirty="0" err="1"/>
              <a:t>Non-sense</a:t>
            </a:r>
            <a:r>
              <a:rPr lang="fr-FR" b="1" dirty="0"/>
              <a:t> variant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1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675FFE-5B05-42B7-9351-0DBD9A06749B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109 - In-phase </a:t>
            </a:r>
            <a:r>
              <a:rPr lang="fr-FR" b="1" dirty="0" err="1"/>
              <a:t>deletion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27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83AC565-CA80-40D8-B86F-31CD98639A4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110 – </a:t>
            </a:r>
            <a:r>
              <a:rPr lang="fr-FR" b="1" dirty="0" err="1"/>
              <a:t>Splice</a:t>
            </a:r>
            <a:r>
              <a:rPr lang="fr-FR" b="1" dirty="0"/>
              <a:t> variant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28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AB52EEC-6E26-4063-ADD5-610D61F17A2F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111 - </a:t>
            </a:r>
            <a:r>
              <a:rPr lang="fr-FR" b="1" dirty="0" err="1"/>
              <a:t>Polyglutamine</a:t>
            </a:r>
            <a:r>
              <a:rPr lang="fr-FR" b="1" dirty="0"/>
              <a:t> expansion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112 - </a:t>
            </a:r>
            <a:r>
              <a:rPr lang="fr-FR" b="1" dirty="0" err="1"/>
              <a:t>Pre</a:t>
            </a:r>
            <a:r>
              <a:rPr lang="fr-FR" b="1" dirty="0"/>
              <a:t>-mutations / </a:t>
            </a:r>
            <a:r>
              <a:rPr lang="fr-FR" b="1" dirty="0" err="1"/>
              <a:t>complete</a:t>
            </a:r>
            <a:r>
              <a:rPr lang="fr-FR" b="1" dirty="0"/>
              <a:t> mutations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24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113 - </a:t>
            </a:r>
            <a:r>
              <a:rPr lang="fr-FR" b="1" dirty="0" err="1"/>
              <a:t>Pre</a:t>
            </a:r>
            <a:r>
              <a:rPr lang="fr-FR" b="1" dirty="0"/>
              <a:t>-mutations / </a:t>
            </a:r>
            <a:r>
              <a:rPr lang="fr-FR" b="1" dirty="0" err="1"/>
              <a:t>complete</a:t>
            </a:r>
            <a:r>
              <a:rPr lang="fr-FR" b="1" dirty="0"/>
              <a:t> mutations</a:t>
            </a: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B4F9A33-5A61-72CD-1958-95ED0D45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" y="373231"/>
            <a:ext cx="9133562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41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114 - Transmission of Fragile X syndrome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5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88 -</a:t>
            </a:r>
            <a:r>
              <a:rPr lang="en-US" b="1" dirty="0"/>
              <a:t> Karyotype with free trisomy 21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58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115.1 - </a:t>
            </a:r>
            <a:r>
              <a:rPr lang="fr-FR" b="1" dirty="0" err="1"/>
              <a:t>Somatic</a:t>
            </a:r>
            <a:r>
              <a:rPr lang="fr-FR" b="1" dirty="0"/>
              <a:t> </a:t>
            </a:r>
            <a:r>
              <a:rPr lang="fr-FR" b="1" dirty="0" err="1"/>
              <a:t>mosaic</a:t>
            </a:r>
            <a:r>
              <a:rPr lang="fr-FR" b="1" dirty="0"/>
              <a:t> in cancer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EA09ED-1532-68C0-858F-B10297833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" y="375111"/>
            <a:ext cx="9133561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61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DA5A208-1563-4959-0D19-352C04E8AF81}"/>
              </a:ext>
            </a:extLst>
          </p:cNvPr>
          <p:cNvSpPr txBox="1"/>
          <p:nvPr/>
        </p:nvSpPr>
        <p:spPr>
          <a:xfrm>
            <a:off x="0" y="4755"/>
            <a:ext cx="9144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115.2 - </a:t>
            </a:r>
            <a:r>
              <a:rPr lang="fr-FR" b="1" dirty="0" err="1">
                <a:latin typeface="Calibri" panose="020F0502020204030204" pitchFamily="34" charset="0"/>
              </a:rPr>
              <a:t>Mechanisms</a:t>
            </a:r>
            <a:r>
              <a:rPr lang="fr-FR" b="1" dirty="0">
                <a:latin typeface="Calibri" panose="020F0502020204030204" pitchFamily="34" charset="0"/>
              </a:rPr>
              <a:t> of </a:t>
            </a:r>
            <a:r>
              <a:rPr lang="fr-FR" b="1" dirty="0" err="1">
                <a:latin typeface="Calibri" panose="020F0502020204030204" pitchFamily="34" charset="0"/>
              </a:rPr>
              <a:t>tumor</a:t>
            </a:r>
            <a:r>
              <a:rPr lang="fr-FR" b="1" dirty="0">
                <a:latin typeface="Calibri" panose="020F0502020204030204" pitchFamily="34" charset="0"/>
              </a:rPr>
              <a:t> formation</a:t>
            </a:r>
            <a:endParaRPr lang="fr-FR" b="1" dirty="0"/>
          </a:p>
        </p:txBody>
      </p:sp>
      <p:pic>
        <p:nvPicPr>
          <p:cNvPr id="2" name="Image 1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B19E0D97-AC1E-EED7-22A1-E01D8A2A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" y="375536"/>
            <a:ext cx="9144000" cy="66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48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89 - </a:t>
            </a:r>
            <a:r>
              <a:rPr lang="en-US" b="1" dirty="0"/>
              <a:t>Karyotype with trisomy 21 by </a:t>
            </a:r>
            <a:r>
              <a:rPr lang="en-US" b="1" dirty="0" err="1"/>
              <a:t>Robertsonian</a:t>
            </a:r>
            <a:r>
              <a:rPr lang="en-US" b="1" dirty="0"/>
              <a:t> translocation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90 - </a:t>
            </a:r>
            <a:r>
              <a:rPr lang="en-US" b="1" dirty="0"/>
              <a:t>Karyotype with free trisomy 18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8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91 - </a:t>
            </a:r>
            <a:r>
              <a:rPr lang="en-US" b="1" dirty="0"/>
              <a:t>Karyotype with free trisomy 13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5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92 - </a:t>
            </a:r>
            <a:r>
              <a:rPr lang="en-US" b="1" dirty="0"/>
              <a:t>Karyotype with monosomy X: Turner syndrome</a:t>
            </a:r>
            <a:endParaRPr lang="fr-FR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5B11DA-04C2-4082-AC22-CEB6988CA509}"/>
              </a:ext>
            </a:extLst>
          </p:cNvPr>
          <p:cNvSpPr/>
          <p:nvPr/>
        </p:nvSpPr>
        <p:spPr>
          <a:xfrm>
            <a:off x="971600" y="6165304"/>
            <a:ext cx="29523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Non disjonction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93 - Klinefelter syndrome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5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97483"/>
            <a:ext cx="910850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94 - </a:t>
            </a:r>
            <a:r>
              <a:rPr lang="fr-FR" b="1" dirty="0" err="1"/>
              <a:t>Reciprocal</a:t>
            </a:r>
            <a:r>
              <a:rPr lang="fr-FR" b="1" dirty="0"/>
              <a:t> translocations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3FCA86-0299-7943-8CDB-67255B0F6E42}"/>
              </a:ext>
            </a:extLst>
          </p:cNvPr>
          <p:cNvSpPr/>
          <p:nvPr/>
        </p:nvSpPr>
        <p:spPr>
          <a:xfrm>
            <a:off x="3491880" y="548680"/>
            <a:ext cx="381642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2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012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3E83EE173794694FACE2CB9221215" ma:contentTypeVersion="17" ma:contentTypeDescription="Crée un document." ma:contentTypeScope="" ma:versionID="534d3654e218739e3d5faf5245ff27d1">
  <xsd:schema xmlns:xsd="http://www.w3.org/2001/XMLSchema" xmlns:xs="http://www.w3.org/2001/XMLSchema" xmlns:p="http://schemas.microsoft.com/office/2006/metadata/properties" xmlns:ns2="56857919-4c90-44b0-a067-21d588f63569" xmlns:ns3="146cc19c-3b39-4add-afd8-6da080d6889c" targetNamespace="http://schemas.microsoft.com/office/2006/metadata/properties" ma:root="true" ma:fieldsID="0604198448569e422690d1d8fc47aac1" ns2:_="" ns3:_="">
    <xsd:import namespace="56857919-4c90-44b0-a067-21d588f63569"/>
    <xsd:import namespace="146cc19c-3b39-4add-afd8-6da080d68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57919-4c90-44b0-a067-21d588f63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e01b4a01-4692-44e4-b8a7-1517847384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cc19c-3b39-4add-afd8-6da080d68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d1c6a9-54a9-49d6-aca7-609b35cb5d4b}" ma:internalName="TaxCatchAll" ma:showField="CatchAllData" ma:web="146cc19c-3b39-4add-afd8-6da080d68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6cc19c-3b39-4add-afd8-6da080d6889c" xsi:nil="true"/>
    <lcf76f155ced4ddcb4097134ff3c332f xmlns="56857919-4c90-44b0-a067-21d588f6356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ACC1DB-4F1B-4C2C-846F-6C3E18C919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857919-4c90-44b0-a067-21d588f63569"/>
    <ds:schemaRef ds:uri="146cc19c-3b39-4add-afd8-6da080d68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72F8B-7279-4CBA-BB66-F58664055F28}">
  <ds:schemaRefs>
    <ds:schemaRef ds:uri="http://purl.org/dc/dcmitype/"/>
    <ds:schemaRef ds:uri="56857919-4c90-44b0-a067-21d588f63569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46cc19c-3b39-4add-afd8-6da080d6889c"/>
    <ds:schemaRef ds:uri="http://purl.org/dc/terms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2B62465-6D30-4973-AC6C-DCFA1C8768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778</Words>
  <Application>Microsoft Office PowerPoint</Application>
  <PresentationFormat>Affichage à l'écran (4:3)</PresentationFormat>
  <Paragraphs>158</Paragraphs>
  <Slides>31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SZETO Nicholas</dc:creator>
  <cp:lastModifiedBy>Nicholas Szeto</cp:lastModifiedBy>
  <cp:revision>2</cp:revision>
  <dcterms:created xsi:type="dcterms:W3CDTF">2025-01-29T09:31:15Z</dcterms:created>
  <dcterms:modified xsi:type="dcterms:W3CDTF">2025-01-29T13:42:00Z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0x010100B7B3E83EE173794694FACE2CB9221215</vt:lpwstr>
  </property>
  <property fmtid="{D5CDD505-2E9C-101B-9397-08002B2CF9AE}" pid="3" name="MediaServiceImageTags">
    <vt:lpwstr/>
  </property>
</Properties>
</file>