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726D8-9F93-4EE1-9C6A-3A0AE229D2E2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A5623-1344-481E-A5F3-9140D19C2B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416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 clés : Déficience intellectuelle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Fréquence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Cause</a:t>
            </a:r>
            <a:r>
              <a:rPr lang="fr-FR" dirty="0"/>
              <a:t>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084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 clés : Déficience intellectuelle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Fréquence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Cause</a:t>
            </a:r>
            <a:r>
              <a:rPr lang="fr-FR" dirty="0"/>
              <a:t> Population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023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 clés : Déficience intellectuelle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Quotient intellectuel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QI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175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 clés : Gènes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Hétérogénéité génétique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Déficience intellectuelle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A fournir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57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 clés : Mode d'hérédité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Déficience intellectuelle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Autosomique dominant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Autosomique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récesssif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Lié à l'X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AD= autosomique dominant</a:t>
            </a:r>
          </a:p>
          <a:p>
            <a:r>
              <a:rPr lang="fr-FR" dirty="0"/>
              <a:t>AR</a:t>
            </a:r>
            <a:r>
              <a:rPr lang="fr-FR" baseline="0" dirty="0"/>
              <a:t> = autosomique récessive</a:t>
            </a:r>
          </a:p>
          <a:p>
            <a:r>
              <a:rPr lang="fr-FR" baseline="0" dirty="0"/>
              <a:t>XR : récessif lié à l’X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430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clés :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CGH-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array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Exome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Génome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Pourcentage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Refaire avec 3 camemberts indépendants, en mettant </a:t>
            </a:r>
          </a:p>
          <a:p>
            <a:r>
              <a:rPr lang="fr-FR" dirty="0"/>
              <a:t>12% pour CGH-</a:t>
            </a:r>
            <a:r>
              <a:rPr lang="fr-FR" dirty="0" err="1"/>
              <a:t>array</a:t>
            </a:r>
            <a:r>
              <a:rPr lang="fr-FR" dirty="0"/>
              <a:t>, </a:t>
            </a:r>
          </a:p>
          <a:p>
            <a:r>
              <a:rPr lang="fr-FR" dirty="0"/>
              <a:t>35% pour séquençage de l’</a:t>
            </a:r>
            <a:r>
              <a:rPr lang="fr-FR" dirty="0" err="1"/>
              <a:t>exome</a:t>
            </a:r>
            <a:r>
              <a:rPr lang="fr-FR" dirty="0"/>
              <a:t> en lecture diagnostique, et un pointillé de 15% de plus en lecture recherche</a:t>
            </a:r>
          </a:p>
          <a:p>
            <a:r>
              <a:rPr lang="fr-FR" dirty="0"/>
              <a:t>60% pour séquençage du génome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338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clés :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Déficience intellectuelle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Génome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SNV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CNV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anomalies de structure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710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 clés : Cerveau normal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Cerveau pathologique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Malformations cérébrales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Corpus calleux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Anomalies de la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gyration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480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B95B-C6AD-40E1-8F17-9B455679DD28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5577-CEA0-4093-8461-B0571DB902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42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B95B-C6AD-40E1-8F17-9B455679DD28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5577-CEA0-4093-8461-B0571DB902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74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B95B-C6AD-40E1-8F17-9B455679DD28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5577-CEA0-4093-8461-B0571DB902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10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B95B-C6AD-40E1-8F17-9B455679DD28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5577-CEA0-4093-8461-B0571DB902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61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B95B-C6AD-40E1-8F17-9B455679DD28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5577-CEA0-4093-8461-B0571DB902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270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B95B-C6AD-40E1-8F17-9B455679DD28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5577-CEA0-4093-8461-B0571DB902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952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B95B-C6AD-40E1-8F17-9B455679DD28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5577-CEA0-4093-8461-B0571DB902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969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B95B-C6AD-40E1-8F17-9B455679DD28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5577-CEA0-4093-8461-B0571DB902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950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B95B-C6AD-40E1-8F17-9B455679DD28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5577-CEA0-4093-8461-B0571DB902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64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B95B-C6AD-40E1-8F17-9B455679DD28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5577-CEA0-4093-8461-B0571DB902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970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B95B-C6AD-40E1-8F17-9B455679DD28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5577-CEA0-4093-8461-B0571DB902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300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CB95B-C6AD-40E1-8F17-9B455679DD28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55577-CEA0-4093-8461-B0571DB902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23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22120" y="1126251"/>
            <a:ext cx="7059800" cy="46775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0160" rIns="15240" bIns="1016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9000" b="1" dirty="0"/>
          </a:p>
        </p:txBody>
      </p:sp>
      <p:sp>
        <p:nvSpPr>
          <p:cNvPr id="9" name="Rectangle 8"/>
          <p:cNvSpPr/>
          <p:nvPr/>
        </p:nvSpPr>
        <p:spPr>
          <a:xfrm>
            <a:off x="683569" y="1484784"/>
            <a:ext cx="7776865" cy="4154984"/>
          </a:xfrm>
          <a:prstGeom prst="rect">
            <a:avLst/>
          </a:prstGeom>
          <a:solidFill>
            <a:schemeClr val="accent5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8800" b="1" dirty="0">
                <a:solidFill>
                  <a:schemeClr val="bg1"/>
                </a:solidFill>
              </a:rPr>
              <a:t>VIII- </a:t>
            </a:r>
            <a:r>
              <a:rPr lang="fr-FR" sz="8800" b="1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Developmental</a:t>
            </a:r>
            <a:r>
              <a:rPr lang="fr-FR" sz="88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anomalies</a:t>
            </a:r>
            <a:endParaRPr lang="fr-FR" sz="72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665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75F70E8-0659-4323-AE5C-FC2FE13E08FB}"/>
              </a:ext>
            </a:extLst>
          </p:cNvPr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124 – </a:t>
            </a:r>
            <a:r>
              <a:rPr lang="fr-FR" b="1" dirty="0" err="1"/>
              <a:t>Intellectual</a:t>
            </a:r>
            <a:r>
              <a:rPr lang="fr-FR" b="1" dirty="0"/>
              <a:t> </a:t>
            </a:r>
            <a:r>
              <a:rPr lang="fr-FR" b="1" dirty="0" err="1"/>
              <a:t>disability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828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38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75F70E8-0659-4323-AE5C-FC2FE13E08FB}"/>
              </a:ext>
            </a:extLst>
          </p:cNvPr>
          <p:cNvSpPr txBox="1"/>
          <p:nvPr/>
        </p:nvSpPr>
        <p:spPr>
          <a:xfrm>
            <a:off x="4760" y="-85126"/>
            <a:ext cx="910850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125 - </a:t>
            </a:r>
            <a:r>
              <a:rPr lang="fr-FR" b="1" dirty="0" err="1"/>
              <a:t>Intellectual</a:t>
            </a:r>
            <a:r>
              <a:rPr lang="fr-FR" b="1" dirty="0"/>
              <a:t> </a:t>
            </a:r>
            <a:r>
              <a:rPr lang="fr-FR" b="1" dirty="0" err="1"/>
              <a:t>disability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01790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94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8B468E6-E43D-40AA-88B8-5EB5DD95487E}"/>
              </a:ext>
            </a:extLst>
          </p:cNvPr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126 - </a:t>
            </a:r>
            <a:r>
              <a:rPr lang="fr-FR" b="1" dirty="0" err="1"/>
              <a:t>Intellectual</a:t>
            </a:r>
            <a:r>
              <a:rPr lang="fr-FR" b="1" dirty="0"/>
              <a:t> </a:t>
            </a:r>
            <a:r>
              <a:rPr lang="fr-FR" b="1" dirty="0" err="1"/>
              <a:t>disability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828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61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127 – </a:t>
            </a:r>
            <a:r>
              <a:rPr lang="fr-FR" b="1" dirty="0" err="1"/>
              <a:t>Numerous</a:t>
            </a:r>
            <a:r>
              <a:rPr lang="fr-FR" b="1" dirty="0"/>
              <a:t> </a:t>
            </a:r>
            <a:r>
              <a:rPr lang="fr-FR" b="1" dirty="0" err="1"/>
              <a:t>genes</a:t>
            </a:r>
            <a:r>
              <a:rPr lang="fr-FR" b="1" dirty="0"/>
              <a:t> </a:t>
            </a:r>
            <a:r>
              <a:rPr lang="fr-FR" b="1" dirty="0" err="1"/>
              <a:t>implicated</a:t>
            </a:r>
            <a:r>
              <a:rPr lang="fr-FR" b="1" dirty="0"/>
              <a:t> in </a:t>
            </a:r>
            <a:r>
              <a:rPr lang="fr-FR" b="1" dirty="0" err="1"/>
              <a:t>neurodevelopmental</a:t>
            </a:r>
            <a:r>
              <a:rPr lang="fr-FR" b="1" dirty="0"/>
              <a:t> </a:t>
            </a:r>
            <a:r>
              <a:rPr lang="fr-FR" b="1" dirty="0" err="1"/>
              <a:t>disorders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91034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1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128 - The main modes of </a:t>
            </a:r>
            <a:r>
              <a:rPr lang="fr-FR" b="1" dirty="0" err="1"/>
              <a:t>inheritance</a:t>
            </a:r>
            <a:r>
              <a:rPr lang="fr-FR" b="1" dirty="0"/>
              <a:t> of </a:t>
            </a:r>
            <a:r>
              <a:rPr lang="fr-FR" b="1" dirty="0" err="1"/>
              <a:t>developmental</a:t>
            </a:r>
            <a:r>
              <a:rPr lang="fr-FR" b="1" dirty="0"/>
              <a:t> </a:t>
            </a:r>
            <a:r>
              <a:rPr lang="fr-FR" b="1" dirty="0" err="1"/>
              <a:t>abnormalities</a:t>
            </a:r>
            <a:r>
              <a:rPr lang="fr-FR" b="1" dirty="0"/>
              <a:t>/ID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828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66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129 - The contribution of </a:t>
            </a:r>
            <a:r>
              <a:rPr lang="fr-FR" b="1" dirty="0" err="1"/>
              <a:t>different</a:t>
            </a:r>
            <a:r>
              <a:rPr lang="fr-FR" b="1" dirty="0"/>
              <a:t> </a:t>
            </a:r>
            <a:r>
              <a:rPr lang="fr-FR" b="1" dirty="0" err="1"/>
              <a:t>sequencing</a:t>
            </a:r>
            <a:r>
              <a:rPr lang="fr-FR" b="1" dirty="0"/>
              <a:t> </a:t>
            </a:r>
            <a:r>
              <a:rPr lang="fr-FR" b="1" dirty="0" err="1"/>
              <a:t>strategies</a:t>
            </a:r>
            <a:r>
              <a:rPr lang="fr-FR" b="1" dirty="0"/>
              <a:t> in ID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828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85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130 - Types of anomalies </a:t>
            </a:r>
            <a:r>
              <a:rPr lang="fr-FR" b="1" dirty="0" err="1"/>
              <a:t>identified</a:t>
            </a:r>
            <a:r>
              <a:rPr lang="fr-FR" b="1" dirty="0"/>
              <a:t> by </a:t>
            </a:r>
            <a:r>
              <a:rPr lang="fr-FR" b="1" dirty="0" err="1"/>
              <a:t>genome</a:t>
            </a:r>
            <a:r>
              <a:rPr lang="fr-FR" b="1" dirty="0"/>
              <a:t> </a:t>
            </a:r>
            <a:r>
              <a:rPr lang="fr-FR" b="1" dirty="0" err="1"/>
              <a:t>sequencing</a:t>
            </a:r>
            <a:r>
              <a:rPr lang="fr-FR" b="1" dirty="0"/>
              <a:t> in </a:t>
            </a:r>
            <a:r>
              <a:rPr lang="fr-FR" b="1" dirty="0" err="1"/>
              <a:t>developmental</a:t>
            </a:r>
            <a:r>
              <a:rPr lang="fr-FR" b="1" dirty="0"/>
              <a:t> anomalies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828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81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2437067-A76F-44C1-8A7B-C618509F63FF}"/>
              </a:ext>
            </a:extLst>
          </p:cNvPr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131 - A </a:t>
            </a:r>
            <a:r>
              <a:rPr lang="fr-FR" b="1" dirty="0" err="1">
                <a:solidFill>
                  <a:schemeClr val="tx1"/>
                </a:solidFill>
              </a:rPr>
              <a:t>better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b="1" dirty="0" err="1">
                <a:solidFill>
                  <a:schemeClr val="tx1"/>
                </a:solidFill>
              </a:rPr>
              <a:t>understanding</a:t>
            </a:r>
            <a:r>
              <a:rPr lang="fr-FR" b="1" dirty="0">
                <a:solidFill>
                  <a:schemeClr val="tx1"/>
                </a:solidFill>
              </a:rPr>
              <a:t> of </a:t>
            </a:r>
            <a:r>
              <a:rPr lang="fr-FR" b="1" dirty="0" err="1">
                <a:solidFill>
                  <a:schemeClr val="tx1"/>
                </a:solidFill>
              </a:rPr>
              <a:t>brain</a:t>
            </a:r>
            <a:r>
              <a:rPr lang="fr-FR" b="1" dirty="0">
                <a:solidFill>
                  <a:schemeClr val="tx1"/>
                </a:solidFill>
              </a:rPr>
              <a:t> malformations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828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810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B3E83EE173794694FACE2CB9221215" ma:contentTypeVersion="17" ma:contentTypeDescription="Crée un document." ma:contentTypeScope="" ma:versionID="534d3654e218739e3d5faf5245ff27d1">
  <xsd:schema xmlns:xsd="http://www.w3.org/2001/XMLSchema" xmlns:xs="http://www.w3.org/2001/XMLSchema" xmlns:p="http://schemas.microsoft.com/office/2006/metadata/properties" xmlns:ns2="56857919-4c90-44b0-a067-21d588f63569" xmlns:ns3="146cc19c-3b39-4add-afd8-6da080d6889c" targetNamespace="http://schemas.microsoft.com/office/2006/metadata/properties" ma:root="true" ma:fieldsID="0604198448569e422690d1d8fc47aac1" ns2:_="" ns3:_="">
    <xsd:import namespace="56857919-4c90-44b0-a067-21d588f63569"/>
    <xsd:import namespace="146cc19c-3b39-4add-afd8-6da080d688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57919-4c90-44b0-a067-21d588f635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e01b4a01-4692-44e4-b8a7-1517847384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cc19c-3b39-4add-afd8-6da080d6889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4d1c6a9-54a9-49d6-aca7-609b35cb5d4b}" ma:internalName="TaxCatchAll" ma:showField="CatchAllData" ma:web="146cc19c-3b39-4add-afd8-6da080d688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6cc19c-3b39-4add-afd8-6da080d6889c" xsi:nil="true"/>
    <lcf76f155ced4ddcb4097134ff3c332f xmlns="56857919-4c90-44b0-a067-21d588f6356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933E190-4541-4077-B000-48A9E1B0E3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857919-4c90-44b0-a067-21d588f63569"/>
    <ds:schemaRef ds:uri="146cc19c-3b39-4add-afd8-6da080d688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3E4C0D-6221-4F96-902E-F0D149E993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43BF3C-B8AD-4E02-AEF7-380B02374285}">
  <ds:schemaRefs>
    <ds:schemaRef ds:uri="146cc19c-3b39-4add-afd8-6da080d6889c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56857919-4c90-44b0-a067-21d588f6356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206</Words>
  <Application>Microsoft Office PowerPoint</Application>
  <PresentationFormat>Affichage à l'écran (4:3)</PresentationFormat>
  <Paragraphs>37</Paragraphs>
  <Slides>9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APHP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SZETO Nicholas</dc:creator>
  <cp:lastModifiedBy>Nicholas Szeto</cp:lastModifiedBy>
  <cp:revision>3</cp:revision>
  <dcterms:created xsi:type="dcterms:W3CDTF">2025-01-29T09:31:58Z</dcterms:created>
  <dcterms:modified xsi:type="dcterms:W3CDTF">2025-01-29T14:24:01Z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0x010100B7B3E83EE173794694FACE2CB9221215</vt:lpwstr>
  </property>
  <property fmtid="{D5CDD505-2E9C-101B-9397-08002B2CF9AE}" pid="3" name="MediaServiceImageTags">
    <vt:lpwstr/>
  </property>
</Properties>
</file>