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726D8-9F93-4EE1-9C6A-3A0AE229D2E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5623-1344-481E-A5F3-9140D19C2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1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Fréquence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8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Fréquence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fr-FR" dirty="0"/>
              <a:t>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2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Quotient intellectuel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7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Gènes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Hétérogénéité génétique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Déficience intellectuelle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Mode d'hérédité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dominant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récesssif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 à l'X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AD= autosomique dominant</a:t>
            </a:r>
          </a:p>
          <a:p>
            <a:r>
              <a:rPr lang="fr-FR" dirty="0"/>
              <a:t>AR</a:t>
            </a:r>
            <a:r>
              <a:rPr lang="fr-FR" baseline="0" dirty="0"/>
              <a:t> = autosomique récessive</a:t>
            </a:r>
          </a:p>
          <a:p>
            <a:r>
              <a:rPr lang="fr-FR" baseline="0" dirty="0"/>
              <a:t>XR : récessif lié à l’X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3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Exome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Pourcentage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Refaire avec 3 camemberts indépendants, en mettant </a:t>
            </a:r>
          </a:p>
          <a:p>
            <a:r>
              <a:rPr lang="fr-FR" dirty="0"/>
              <a:t>12% pour CGH-</a:t>
            </a:r>
            <a:r>
              <a:rPr lang="fr-FR" dirty="0" err="1"/>
              <a:t>array</a:t>
            </a:r>
            <a:r>
              <a:rPr lang="fr-FR" dirty="0"/>
              <a:t>, </a:t>
            </a:r>
          </a:p>
          <a:p>
            <a:r>
              <a:rPr lang="fr-FR" dirty="0"/>
              <a:t>35% pour séquençage de l’</a:t>
            </a:r>
            <a:r>
              <a:rPr lang="fr-FR" dirty="0" err="1"/>
              <a:t>exome</a:t>
            </a:r>
            <a:r>
              <a:rPr lang="fr-FR" dirty="0"/>
              <a:t> en lecture diagnostique, et un pointillé de 15% de plus en lecture recherche</a:t>
            </a:r>
          </a:p>
          <a:p>
            <a:r>
              <a:rPr lang="fr-FR" dirty="0"/>
              <a:t>60% pour séquençage du génome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3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SNV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CNV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 de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7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Cerveau normal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Cerveau pathologique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Malformations cérébrales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Corpus calleux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 de la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gyration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8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42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0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7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5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5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9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3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683569" y="1484784"/>
            <a:ext cx="7776865" cy="4154984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8800" b="1" dirty="0">
                <a:solidFill>
                  <a:schemeClr val="bg1"/>
                </a:solidFill>
              </a:rPr>
              <a:t>VIII- </a:t>
            </a:r>
            <a:r>
              <a:rPr lang="fr-FR" sz="8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Developmental</a:t>
            </a:r>
            <a:r>
              <a:rPr lang="fr-FR" sz="8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anomalies</a:t>
            </a:r>
            <a:endParaRPr lang="fr-FR" sz="7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6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75F70E8-0659-4323-AE5C-FC2FE13E08FB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124 – </a:t>
            </a:r>
            <a:r>
              <a:rPr lang="fr-FR" b="1" dirty="0" err="1"/>
              <a:t>Intellectual</a:t>
            </a:r>
            <a:r>
              <a:rPr lang="fr-FR" b="1" dirty="0"/>
              <a:t> </a:t>
            </a:r>
            <a:r>
              <a:rPr lang="fr-FR" b="1" dirty="0" err="1"/>
              <a:t>disability</a:t>
            </a:r>
            <a:endParaRPr lang="fr-FR" b="1" dirty="0"/>
          </a:p>
        </p:txBody>
      </p:sp>
      <p:pic>
        <p:nvPicPr>
          <p:cNvPr id="3" name="Image 2" descr="Une image contenant texte, Polic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F09964E1-E79B-BF07-BAE4-04744075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" y="380676"/>
            <a:ext cx="9112684" cy="65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75F70E8-0659-4323-AE5C-FC2FE13E08FB}"/>
              </a:ext>
            </a:extLst>
          </p:cNvPr>
          <p:cNvSpPr txBox="1"/>
          <p:nvPr/>
        </p:nvSpPr>
        <p:spPr>
          <a:xfrm>
            <a:off x="4760" y="-85126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125 - </a:t>
            </a:r>
            <a:r>
              <a:rPr lang="fr-FR" b="1" dirty="0" err="1"/>
              <a:t>Intellectual</a:t>
            </a:r>
            <a:r>
              <a:rPr lang="fr-FR" b="1" dirty="0"/>
              <a:t> </a:t>
            </a:r>
            <a:r>
              <a:rPr lang="fr-FR" b="1" dirty="0" err="1"/>
              <a:t>disability</a:t>
            </a:r>
            <a:endParaRPr lang="fr-FR" b="1" dirty="0"/>
          </a:p>
        </p:txBody>
      </p:sp>
      <p:pic>
        <p:nvPicPr>
          <p:cNvPr id="3" name="Image 2" descr="Une image contenant texte, capture d’écran, illustration, conception&#10;&#10;Le contenu généré par l’IA peut être incorrect.">
            <a:extLst>
              <a:ext uri="{FF2B5EF4-FFF2-40B4-BE49-F238E27FC236}">
                <a16:creationId xmlns:a16="http://schemas.microsoft.com/office/drawing/2014/main" id="{6875E6B3-527C-6B88-F455-DCC702C71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" y="276716"/>
            <a:ext cx="9133561" cy="65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B468E6-E43D-40AA-88B8-5EB5DD95487E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126 - </a:t>
            </a:r>
            <a:r>
              <a:rPr lang="fr-FR" b="1" dirty="0" err="1"/>
              <a:t>Intellectual</a:t>
            </a:r>
            <a:r>
              <a:rPr lang="fr-FR" b="1" dirty="0"/>
              <a:t> </a:t>
            </a:r>
            <a:r>
              <a:rPr lang="fr-FR" b="1" dirty="0" err="1"/>
              <a:t>disability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6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127 – </a:t>
            </a:r>
            <a:r>
              <a:rPr lang="fr-FR" b="1" dirty="0" err="1"/>
              <a:t>Numerous</a:t>
            </a:r>
            <a:r>
              <a:rPr lang="fr-FR" b="1" dirty="0"/>
              <a:t> </a:t>
            </a:r>
            <a:r>
              <a:rPr lang="fr-FR" b="1" dirty="0" err="1"/>
              <a:t>genes</a:t>
            </a:r>
            <a:r>
              <a:rPr lang="fr-FR" b="1" dirty="0"/>
              <a:t> </a:t>
            </a:r>
            <a:r>
              <a:rPr lang="fr-FR" b="1" dirty="0" err="1"/>
              <a:t>implicated</a:t>
            </a:r>
            <a:r>
              <a:rPr lang="fr-FR" b="1" dirty="0"/>
              <a:t> in </a:t>
            </a:r>
            <a:r>
              <a:rPr lang="fr-FR" b="1" dirty="0" err="1"/>
              <a:t>neurodevelopmental</a:t>
            </a:r>
            <a:r>
              <a:rPr lang="fr-FR" b="1" dirty="0"/>
              <a:t> </a:t>
            </a:r>
            <a:r>
              <a:rPr lang="fr-FR" b="1" dirty="0" err="1"/>
              <a:t>disorders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128 - The main modes of </a:t>
            </a:r>
            <a:r>
              <a:rPr lang="fr-FR" b="1" dirty="0" err="1"/>
              <a:t>inheritance</a:t>
            </a:r>
            <a:r>
              <a:rPr lang="fr-FR" b="1" dirty="0"/>
              <a:t> of </a:t>
            </a:r>
            <a:r>
              <a:rPr lang="fr-FR" b="1" dirty="0" err="1"/>
              <a:t>developmental</a:t>
            </a:r>
            <a:r>
              <a:rPr lang="fr-FR" b="1" dirty="0"/>
              <a:t> </a:t>
            </a:r>
            <a:r>
              <a:rPr lang="fr-FR" b="1" dirty="0" err="1"/>
              <a:t>abnormalities</a:t>
            </a:r>
            <a:r>
              <a:rPr lang="fr-FR" b="1" dirty="0"/>
              <a:t>/ID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129 - The contribution of </a:t>
            </a:r>
            <a:r>
              <a:rPr lang="fr-FR" b="1" dirty="0" err="1"/>
              <a:t>different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r>
              <a:rPr lang="fr-FR" b="1" dirty="0"/>
              <a:t> </a:t>
            </a:r>
            <a:r>
              <a:rPr lang="fr-FR" b="1" dirty="0" err="1"/>
              <a:t>strategies</a:t>
            </a:r>
            <a:r>
              <a:rPr lang="fr-FR" b="1" dirty="0"/>
              <a:t> in ID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130 - Types of anomalies </a:t>
            </a:r>
            <a:r>
              <a:rPr lang="fr-FR" b="1" dirty="0" err="1"/>
              <a:t>identified</a:t>
            </a:r>
            <a:r>
              <a:rPr lang="fr-FR" b="1" dirty="0"/>
              <a:t> by </a:t>
            </a:r>
            <a:r>
              <a:rPr lang="fr-FR" b="1" dirty="0" err="1"/>
              <a:t>genome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r>
              <a:rPr lang="fr-FR" b="1" dirty="0"/>
              <a:t> in </a:t>
            </a:r>
            <a:r>
              <a:rPr lang="fr-FR" b="1" dirty="0" err="1"/>
              <a:t>developmental</a:t>
            </a:r>
            <a:r>
              <a:rPr lang="fr-FR" b="1" dirty="0"/>
              <a:t> anomalies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437067-A76F-44C1-8A7B-C618509F63FF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131 - A </a:t>
            </a:r>
            <a:r>
              <a:rPr lang="fr-FR" b="1" dirty="0" err="1">
                <a:solidFill>
                  <a:schemeClr val="tx1"/>
                </a:solidFill>
              </a:rPr>
              <a:t>better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understanding</a:t>
            </a:r>
            <a:r>
              <a:rPr lang="fr-FR" b="1" dirty="0">
                <a:solidFill>
                  <a:schemeClr val="tx1"/>
                </a:solidFill>
              </a:rPr>
              <a:t> of </a:t>
            </a:r>
            <a:r>
              <a:rPr lang="fr-FR" b="1" dirty="0" err="1">
                <a:solidFill>
                  <a:schemeClr val="tx1"/>
                </a:solidFill>
              </a:rPr>
              <a:t>brain</a:t>
            </a:r>
            <a:r>
              <a:rPr lang="fr-FR" b="1" dirty="0">
                <a:solidFill>
                  <a:schemeClr val="tx1"/>
                </a:solidFill>
              </a:rPr>
              <a:t> malformations</a:t>
            </a:r>
          </a:p>
        </p:txBody>
      </p:sp>
      <p:pic>
        <p:nvPicPr>
          <p:cNvPr id="4" name="Image 3" descr="Une image contenant texte, diagramme, carte&#10;&#10;Le contenu généré par l’IA peut être incorrect.">
            <a:extLst>
              <a:ext uri="{FF2B5EF4-FFF2-40B4-BE49-F238E27FC236}">
                <a16:creationId xmlns:a16="http://schemas.microsoft.com/office/drawing/2014/main" id="{AB279396-35B2-6323-A05A-79E7700E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" y="372926"/>
            <a:ext cx="9133561" cy="65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81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3BF3C-B8AD-4E02-AEF7-380B02374285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56857919-4c90-44b0-a067-21d588f63569"/>
    <ds:schemaRef ds:uri="http://schemas.openxmlformats.org/package/2006/metadata/core-properties"/>
    <ds:schemaRef ds:uri="146cc19c-3b39-4add-afd8-6da080d688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3E4C0D-6221-4F96-902E-F0D149E99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3E190-4541-4077-B000-48A9E1B0E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Affichage à l'écran (4:3)</PresentationFormat>
  <Paragraphs>37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2025-01-29T09:31:58Z</dcterms:created>
  <dcterms:modified xsi:type="dcterms:W3CDTF">2025-01-29T13:42:29Z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