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2"/>
  </p:notesMasterIdLst>
  <p:sldIdLst>
    <p:sldId id="257" r:id="rId5"/>
    <p:sldId id="611" r:id="rId6"/>
    <p:sldId id="409" r:id="rId7"/>
    <p:sldId id="725" r:id="rId8"/>
    <p:sldId id="726" r:id="rId9"/>
    <p:sldId id="727" r:id="rId10"/>
    <p:sldId id="728" r:id="rId11"/>
    <p:sldId id="729" r:id="rId12"/>
    <p:sldId id="730" r:id="rId13"/>
    <p:sldId id="731" r:id="rId14"/>
    <p:sldId id="732" r:id="rId15"/>
    <p:sldId id="733" r:id="rId16"/>
    <p:sldId id="734" r:id="rId17"/>
    <p:sldId id="735" r:id="rId18"/>
    <p:sldId id="613" r:id="rId19"/>
    <p:sldId id="737" r:id="rId20"/>
    <p:sldId id="738" r:id="rId21"/>
    <p:sldId id="739" r:id="rId22"/>
    <p:sldId id="740" r:id="rId23"/>
    <p:sldId id="741" r:id="rId24"/>
    <p:sldId id="742" r:id="rId25"/>
    <p:sldId id="743" r:id="rId26"/>
    <p:sldId id="744" r:id="rId27"/>
    <p:sldId id="745" r:id="rId28"/>
    <p:sldId id="746" r:id="rId29"/>
    <p:sldId id="747" r:id="rId30"/>
    <p:sldId id="568" r:id="rId31"/>
    <p:sldId id="277" r:id="rId32"/>
    <p:sldId id="749" r:id="rId33"/>
    <p:sldId id="830" r:id="rId34"/>
    <p:sldId id="831" r:id="rId35"/>
    <p:sldId id="750" r:id="rId36"/>
    <p:sldId id="308" r:id="rId37"/>
    <p:sldId id="752" r:id="rId38"/>
    <p:sldId id="753" r:id="rId39"/>
    <p:sldId id="281" r:id="rId40"/>
    <p:sldId id="755" r:id="rId41"/>
    <p:sldId id="756" r:id="rId42"/>
    <p:sldId id="757" r:id="rId43"/>
    <p:sldId id="758" r:id="rId44"/>
    <p:sldId id="759" r:id="rId45"/>
    <p:sldId id="760" r:id="rId46"/>
    <p:sldId id="761" r:id="rId47"/>
    <p:sldId id="571" r:id="rId48"/>
    <p:sldId id="764" r:id="rId49"/>
    <p:sldId id="765" r:id="rId50"/>
    <p:sldId id="766" r:id="rId51"/>
    <p:sldId id="767" r:id="rId52"/>
    <p:sldId id="768" r:id="rId53"/>
    <p:sldId id="769" r:id="rId54"/>
    <p:sldId id="770" r:id="rId55"/>
    <p:sldId id="386" r:id="rId56"/>
    <p:sldId id="771" r:id="rId57"/>
    <p:sldId id="832" r:id="rId58"/>
    <p:sldId id="833" r:id="rId59"/>
    <p:sldId id="772" r:id="rId60"/>
    <p:sldId id="773" r:id="rId61"/>
    <p:sldId id="578" r:id="rId62"/>
    <p:sldId id="774" r:id="rId63"/>
    <p:sldId id="776" r:id="rId64"/>
    <p:sldId id="777" r:id="rId65"/>
    <p:sldId id="778" r:id="rId66"/>
    <p:sldId id="834" r:id="rId67"/>
    <p:sldId id="780" r:id="rId68"/>
    <p:sldId id="781" r:id="rId69"/>
    <p:sldId id="782" r:id="rId70"/>
    <p:sldId id="783" r:id="rId71"/>
    <p:sldId id="626" r:id="rId72"/>
    <p:sldId id="836" r:id="rId73"/>
    <p:sldId id="837" r:id="rId74"/>
    <p:sldId id="838" r:id="rId75"/>
    <p:sldId id="839" r:id="rId76"/>
    <p:sldId id="840" r:id="rId77"/>
    <p:sldId id="841" r:id="rId78"/>
    <p:sldId id="842" r:id="rId79"/>
    <p:sldId id="784" r:id="rId80"/>
    <p:sldId id="843" r:id="rId81"/>
    <p:sldId id="785" r:id="rId82"/>
    <p:sldId id="786" r:id="rId83"/>
    <p:sldId id="844" r:id="rId84"/>
    <p:sldId id="787" r:id="rId85"/>
    <p:sldId id="788" r:id="rId86"/>
    <p:sldId id="789" r:id="rId87"/>
    <p:sldId id="708" r:id="rId88"/>
    <p:sldId id="790" r:id="rId89"/>
    <p:sldId id="845" r:id="rId90"/>
    <p:sldId id="846" r:id="rId91"/>
    <p:sldId id="847" r:id="rId92"/>
    <p:sldId id="848" r:id="rId93"/>
    <p:sldId id="849" r:id="rId94"/>
    <p:sldId id="850" r:id="rId95"/>
    <p:sldId id="791" r:id="rId96"/>
    <p:sldId id="851" r:id="rId97"/>
    <p:sldId id="792" r:id="rId98"/>
    <p:sldId id="852" r:id="rId99"/>
    <p:sldId id="853" r:id="rId100"/>
    <p:sldId id="854" r:id="rId101"/>
    <p:sldId id="855" r:id="rId102"/>
    <p:sldId id="793" r:id="rId103"/>
    <p:sldId id="856" r:id="rId104"/>
    <p:sldId id="794" r:id="rId105"/>
    <p:sldId id="795" r:id="rId106"/>
    <p:sldId id="796" r:id="rId107"/>
    <p:sldId id="797" r:id="rId108"/>
    <p:sldId id="798" r:id="rId109"/>
    <p:sldId id="799" r:id="rId110"/>
    <p:sldId id="800" r:id="rId111"/>
    <p:sldId id="801" r:id="rId112"/>
    <p:sldId id="644" r:id="rId113"/>
    <p:sldId id="803" r:id="rId114"/>
    <p:sldId id="804" r:id="rId115"/>
    <p:sldId id="647" r:id="rId116"/>
    <p:sldId id="871" r:id="rId117"/>
    <p:sldId id="869" r:id="rId118"/>
    <p:sldId id="648" r:id="rId119"/>
    <p:sldId id="807" r:id="rId120"/>
    <p:sldId id="808" r:id="rId121"/>
    <p:sldId id="809" r:id="rId122"/>
    <p:sldId id="810" r:id="rId123"/>
    <p:sldId id="811" r:id="rId124"/>
    <p:sldId id="857" r:id="rId125"/>
    <p:sldId id="858" r:id="rId126"/>
    <p:sldId id="649" r:id="rId127"/>
    <p:sldId id="859" r:id="rId128"/>
    <p:sldId id="812" r:id="rId129"/>
    <p:sldId id="860" r:id="rId130"/>
    <p:sldId id="813" r:id="rId131"/>
    <p:sldId id="861" r:id="rId132"/>
    <p:sldId id="863" r:id="rId133"/>
    <p:sldId id="864" r:id="rId134"/>
    <p:sldId id="865" r:id="rId135"/>
    <p:sldId id="680" r:id="rId136"/>
    <p:sldId id="816" r:id="rId137"/>
    <p:sldId id="867" r:id="rId138"/>
    <p:sldId id="817" r:id="rId139"/>
    <p:sldId id="818" r:id="rId140"/>
    <p:sldId id="819" r:id="rId141"/>
    <p:sldId id="686" r:id="rId142"/>
    <p:sldId id="650" r:id="rId143"/>
    <p:sldId id="821" r:id="rId144"/>
    <p:sldId id="822" r:id="rId145"/>
    <p:sldId id="872" r:id="rId146"/>
    <p:sldId id="407" r:id="rId147"/>
    <p:sldId id="825" r:id="rId148"/>
    <p:sldId id="826" r:id="rId149"/>
    <p:sldId id="828" r:id="rId150"/>
    <p:sldId id="829" r:id="rId151"/>
  </p:sldIdLst>
  <p:sldSz cx="9144000" cy="6858000" type="screen4x3"/>
  <p:notesSz cx="6742113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2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OUSFI Meriem" initials="YM" lastIdx="1" clrIdx="0"/>
  <p:cmAuthor id="1" name="Laurence OLIVIER-FAIVRE" initials="U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CC"/>
    <a:srgbClr val="B3F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028646-101D-D576-0F3D-0AF81B9C3AD1}" v="489" dt="2025-01-28T15:36:33.909"/>
    <p1510:client id="{BB7AB5C6-1FD0-D182-3CBC-4829579A154E}" v="161" dt="2025-01-28T15:13:37.2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6327" autoAdjust="0"/>
  </p:normalViewPr>
  <p:slideViewPr>
    <p:cSldViewPr>
      <p:cViewPr varScale="1">
        <p:scale>
          <a:sx n="115" d="100"/>
          <a:sy n="115" d="100"/>
        </p:scale>
        <p:origin x="172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1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28"/>
    </p:cViewPr>
  </p:sorterViewPr>
  <p:notesViewPr>
    <p:cSldViewPr>
      <p:cViewPr varScale="1">
        <p:scale>
          <a:sx n="82" d="100"/>
          <a:sy n="82" d="100"/>
        </p:scale>
        <p:origin x="-3966" y="-84"/>
      </p:cViewPr>
      <p:guideLst>
        <p:guide orient="horz" pos="3109"/>
        <p:guide pos="21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microsoft.com/office/2015/10/relationships/revisionInfo" Target="revisionInfo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viewProps" Target="view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theme" Target="theme/theme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commentAuthors" Target="commentAuthor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presProps" Target="presProps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Szeto" userId="S::nicholas.szeto@ithacaern.onmicrosoft.com::43d08606-424e-45f1-8b46-0ced8741c821" providerId="AD" clId="Web-{83028646-101D-D576-0F3D-0AF81B9C3AD1}"/>
    <pc:docChg chg="addSld delSld modSld">
      <pc:chgData name="Nicholas Szeto" userId="S::nicholas.szeto@ithacaern.onmicrosoft.com::43d08606-424e-45f1-8b46-0ced8741c821" providerId="AD" clId="Web-{83028646-101D-D576-0F3D-0AF81B9C3AD1}" dt="2025-01-28T15:36:28.643" v="384" actId="20577"/>
      <pc:docMkLst>
        <pc:docMk/>
      </pc:docMkLst>
      <pc:sldChg chg="modSp">
        <pc:chgData name="Nicholas Szeto" userId="S::nicholas.szeto@ithacaern.onmicrosoft.com::43d08606-424e-45f1-8b46-0ced8741c821" providerId="AD" clId="Web-{83028646-101D-D576-0F3D-0AF81B9C3AD1}" dt="2025-01-28T15:24:01.074" v="189" actId="20577"/>
        <pc:sldMkLst>
          <pc:docMk/>
          <pc:sldMk cId="3353349595" sldId="257"/>
        </pc:sldMkLst>
        <pc:spChg chg="mod">
          <ac:chgData name="Nicholas Szeto" userId="S::nicholas.szeto@ithacaern.onmicrosoft.com::43d08606-424e-45f1-8b46-0ced8741c821" providerId="AD" clId="Web-{83028646-101D-D576-0F3D-0AF81B9C3AD1}" dt="2025-01-28T15:24:01.074" v="189" actId="20577"/>
          <ac:spMkLst>
            <pc:docMk/>
            <pc:sldMk cId="3353349595" sldId="257"/>
            <ac:spMk id="8" creationId="{00000000-0000-0000-0000-000000000000}"/>
          </ac:spMkLst>
        </pc:spChg>
      </pc:sldChg>
      <pc:sldChg chg="del">
        <pc:chgData name="Nicholas Szeto" userId="S::nicholas.szeto@ithacaern.onmicrosoft.com::43d08606-424e-45f1-8b46-0ced8741c821" providerId="AD" clId="Web-{83028646-101D-D576-0F3D-0AF81B9C3AD1}" dt="2025-01-28T15:17:17.140" v="27"/>
        <pc:sldMkLst>
          <pc:docMk/>
          <pc:sldMk cId="4236779510" sldId="25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18.718" v="28"/>
        <pc:sldMkLst>
          <pc:docMk/>
          <pc:sldMk cId="1351295706" sldId="269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21.375" v="29"/>
        <pc:sldMkLst>
          <pc:docMk/>
          <pc:sldMk cId="1341530779" sldId="270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25.718" v="31"/>
        <pc:sldMkLst>
          <pc:docMk/>
          <pc:sldMk cId="1985766452" sldId="27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38.484" v="34"/>
        <pc:sldMkLst>
          <pc:docMk/>
          <pc:sldMk cId="3994665670" sldId="275"/>
        </pc:sldMkLst>
      </pc:sldChg>
      <pc:sldChg chg="modSp">
        <pc:chgData name="Nicholas Szeto" userId="S::nicholas.szeto@ithacaern.onmicrosoft.com::43d08606-424e-45f1-8b46-0ced8741c821" providerId="AD" clId="Web-{83028646-101D-D576-0F3D-0AF81B9C3AD1}" dt="2025-01-28T15:25:45.124" v="228" actId="1076"/>
        <pc:sldMkLst>
          <pc:docMk/>
          <pc:sldMk cId="4170269976" sldId="277"/>
        </pc:sldMkLst>
        <pc:spChg chg="mod">
          <ac:chgData name="Nicholas Szeto" userId="S::nicholas.szeto@ithacaern.onmicrosoft.com::43d08606-424e-45f1-8b46-0ced8741c821" providerId="AD" clId="Web-{83028646-101D-D576-0F3D-0AF81B9C3AD1}" dt="2025-01-28T15:25:45.124" v="228" actId="1076"/>
          <ac:spMkLst>
            <pc:docMk/>
            <pc:sldMk cId="4170269976" sldId="277"/>
            <ac:spMk id="9" creationId="{00000000-0000-0000-0000-000000000000}"/>
          </ac:spMkLst>
        </pc:spChg>
      </pc:sldChg>
      <pc:sldChg chg="del">
        <pc:chgData name="Nicholas Szeto" userId="S::nicholas.szeto@ithacaern.onmicrosoft.com::43d08606-424e-45f1-8b46-0ced8741c821" providerId="AD" clId="Web-{83028646-101D-D576-0F3D-0AF81B9C3AD1}" dt="2025-01-28T15:18:34.252" v="58"/>
        <pc:sldMkLst>
          <pc:docMk/>
          <pc:sldMk cId="2784617298" sldId="27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25.033" v="55"/>
        <pc:sldMkLst>
          <pc:docMk/>
          <pc:sldMk cId="2220354916" sldId="280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9:14.034" v="71"/>
        <pc:sldMkLst>
          <pc:docMk/>
          <pc:sldMk cId="2092879302" sldId="286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48.862" v="63"/>
        <pc:sldMkLst>
          <pc:docMk/>
          <pc:sldMk cId="1701166039" sldId="303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55.516" v="42"/>
        <pc:sldMkLst>
          <pc:docMk/>
          <pc:sldMk cId="1820829939" sldId="31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9:49.895" v="86"/>
        <pc:sldMkLst>
          <pc:docMk/>
          <pc:sldMk cId="2190586973" sldId="323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36.877" v="59"/>
        <pc:sldMkLst>
          <pc:docMk/>
          <pc:sldMk cId="1675420837" sldId="361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40.096" v="60"/>
        <pc:sldMkLst>
          <pc:docMk/>
          <pc:sldMk cId="211233864" sldId="364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07.767" v="48"/>
        <pc:sldMkLst>
          <pc:docMk/>
          <pc:sldMk cId="3714807411" sldId="383"/>
        </pc:sldMkLst>
      </pc:sldChg>
      <pc:sldChg chg="modSp">
        <pc:chgData name="Nicholas Szeto" userId="S::nicholas.szeto@ithacaern.onmicrosoft.com::43d08606-424e-45f1-8b46-0ced8741c821" providerId="AD" clId="Web-{83028646-101D-D576-0F3D-0AF81B9C3AD1}" dt="2025-01-28T15:26:04.593" v="242" actId="20577"/>
        <pc:sldMkLst>
          <pc:docMk/>
          <pc:sldMk cId="1596138557" sldId="386"/>
        </pc:sldMkLst>
        <pc:spChg chg="mod">
          <ac:chgData name="Nicholas Szeto" userId="S::nicholas.szeto@ithacaern.onmicrosoft.com::43d08606-424e-45f1-8b46-0ced8741c821" providerId="AD" clId="Web-{83028646-101D-D576-0F3D-0AF81B9C3AD1}" dt="2025-01-28T15:26:04.593" v="242" actId="20577"/>
          <ac:spMkLst>
            <pc:docMk/>
            <pc:sldMk cId="1596138557" sldId="386"/>
            <ac:spMk id="9" creationId="{00000000-0000-0000-0000-000000000000}"/>
          </ac:spMkLst>
        </pc:spChg>
      </pc:sldChg>
      <pc:sldChg chg="del">
        <pc:chgData name="Nicholas Szeto" userId="S::nicholas.szeto@ithacaern.onmicrosoft.com::43d08606-424e-45f1-8b46-0ced8741c821" providerId="AD" clId="Web-{83028646-101D-D576-0F3D-0AF81B9C3AD1}" dt="2025-01-28T15:19:52.832" v="88"/>
        <pc:sldMkLst>
          <pc:docMk/>
          <pc:sldMk cId="103563522" sldId="387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9:51.395" v="87"/>
        <pc:sldMkLst>
          <pc:docMk/>
          <pc:sldMk cId="1441061634" sldId="38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9:58.223" v="90"/>
        <pc:sldMkLst>
          <pc:docMk/>
          <pc:sldMk cId="612346862" sldId="389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9:21.941" v="74"/>
        <pc:sldMkLst>
          <pc:docMk/>
          <pc:sldMk cId="2023857012" sldId="39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12.907" v="50"/>
        <pc:sldMkLst>
          <pc:docMk/>
          <pc:sldMk cId="327809749" sldId="403"/>
        </pc:sldMkLst>
      </pc:sldChg>
      <pc:sldChg chg="modSp">
        <pc:chgData name="Nicholas Szeto" userId="S::nicholas.szeto@ithacaern.onmicrosoft.com::43d08606-424e-45f1-8b46-0ced8741c821" providerId="AD" clId="Web-{83028646-101D-D576-0F3D-0AF81B9C3AD1}" dt="2025-01-28T15:36:28.643" v="384" actId="20577"/>
        <pc:sldMkLst>
          <pc:docMk/>
          <pc:sldMk cId="2089153303" sldId="407"/>
        </pc:sldMkLst>
        <pc:spChg chg="mod">
          <ac:chgData name="Nicholas Szeto" userId="S::nicholas.szeto@ithacaern.onmicrosoft.com::43d08606-424e-45f1-8b46-0ced8741c821" providerId="AD" clId="Web-{83028646-101D-D576-0F3D-0AF81B9C3AD1}" dt="2025-01-28T15:36:28.643" v="384" actId="20577"/>
          <ac:spMkLst>
            <pc:docMk/>
            <pc:sldMk cId="2089153303" sldId="407"/>
            <ac:spMk id="9" creationId="{00000000-0000-0000-0000-000000000000}"/>
          </ac:spMkLst>
        </pc:spChg>
      </pc:sldChg>
      <pc:sldChg chg="del">
        <pc:chgData name="Nicholas Szeto" userId="S::nicholas.szeto@ithacaern.onmicrosoft.com::43d08606-424e-45f1-8b46-0ced8741c821" providerId="AD" clId="Web-{83028646-101D-D576-0F3D-0AF81B9C3AD1}" dt="2025-01-28T15:23:29.073" v="167"/>
        <pc:sldMkLst>
          <pc:docMk/>
          <pc:sldMk cId="4208181604" sldId="40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30.640" v="33"/>
        <pc:sldMkLst>
          <pc:docMk/>
          <pc:sldMk cId="3975986885" sldId="410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46.907" v="38"/>
        <pc:sldMkLst>
          <pc:docMk/>
          <pc:sldMk cId="1281632045" sldId="41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53.547" v="41"/>
        <pc:sldMkLst>
          <pc:docMk/>
          <pc:sldMk cId="2412389715" sldId="413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9:17.847" v="73"/>
        <pc:sldMkLst>
          <pc:docMk/>
          <pc:sldMk cId="4164883673" sldId="436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27.783" v="56"/>
        <pc:sldMkLst>
          <pc:docMk/>
          <pc:sldMk cId="1569360600" sldId="457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42.424" v="61"/>
        <pc:sldMkLst>
          <pc:docMk/>
          <pc:sldMk cId="2845470752" sldId="460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42.219" v="36"/>
        <pc:sldMkLst>
          <pc:docMk/>
          <pc:sldMk cId="212199225" sldId="461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0:02.426" v="92"/>
        <pc:sldMkLst>
          <pc:docMk/>
          <pc:sldMk cId="89854870" sldId="474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0:00.879" v="91"/>
        <pc:sldMkLst>
          <pc:docMk/>
          <pc:sldMk cId="1810488213" sldId="475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9:07.956" v="68"/>
        <pc:sldMkLst>
          <pc:docMk/>
          <pc:sldMk cId="1925162960" sldId="48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53.346" v="64"/>
        <pc:sldMkLst>
          <pc:docMk/>
          <pc:sldMk cId="3753630065" sldId="489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9:35.488" v="77"/>
        <pc:sldMkLst>
          <pc:docMk/>
          <pc:sldMk cId="2583852739" sldId="497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17.548" v="52"/>
        <pc:sldMkLst>
          <pc:docMk/>
          <pc:sldMk cId="2725874737" sldId="50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20.595" v="53"/>
        <pc:sldMkLst>
          <pc:docMk/>
          <pc:sldMk cId="75993893" sldId="509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9:15.706" v="72"/>
        <pc:sldMkLst>
          <pc:docMk/>
          <pc:sldMk cId="322050439" sldId="531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05.970" v="47"/>
        <pc:sldMkLst>
          <pc:docMk/>
          <pc:sldMk cId="550417060" sldId="54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40.531" v="35"/>
        <pc:sldMkLst>
          <pc:docMk/>
          <pc:sldMk cId="1501075586" sldId="550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44.940" v="62"/>
        <pc:sldMkLst>
          <pc:docMk/>
          <pc:sldMk cId="2451638650" sldId="569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14.782" v="51"/>
        <pc:sldMkLst>
          <pc:docMk/>
          <pc:sldMk cId="2372362477" sldId="570"/>
        </pc:sldMkLst>
      </pc:sldChg>
      <pc:sldChg chg="modSp">
        <pc:chgData name="Nicholas Szeto" userId="S::nicholas.szeto@ithacaern.onmicrosoft.com::43d08606-424e-45f1-8b46-0ced8741c821" providerId="AD" clId="Web-{83028646-101D-D576-0F3D-0AF81B9C3AD1}" dt="2025-01-28T15:19:01.659" v="66" actId="20577"/>
        <pc:sldMkLst>
          <pc:docMk/>
          <pc:sldMk cId="724953941" sldId="571"/>
        </pc:sldMkLst>
        <pc:spChg chg="mod">
          <ac:chgData name="Nicholas Szeto" userId="S::nicholas.szeto@ithacaern.onmicrosoft.com::43d08606-424e-45f1-8b46-0ced8741c821" providerId="AD" clId="Web-{83028646-101D-D576-0F3D-0AF81B9C3AD1}" dt="2025-01-28T15:19:01.659" v="66" actId="20577"/>
          <ac:spMkLst>
            <pc:docMk/>
            <pc:sldMk cId="724953941" sldId="571"/>
            <ac:spMk id="5" creationId="{00000000-0000-0000-0000-000000000000}"/>
          </ac:spMkLst>
        </pc:spChg>
      </pc:sldChg>
      <pc:sldChg chg="del">
        <pc:chgData name="Nicholas Szeto" userId="S::nicholas.szeto@ithacaern.onmicrosoft.com::43d08606-424e-45f1-8b46-0ced8741c821" providerId="AD" clId="Web-{83028646-101D-D576-0F3D-0AF81B9C3AD1}" dt="2025-01-28T15:19:05.800" v="67"/>
        <pc:sldMkLst>
          <pc:docMk/>
          <pc:sldMk cId="888827619" sldId="57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9:09.581" v="69"/>
        <pc:sldMkLst>
          <pc:docMk/>
          <pc:sldMk cId="18060940" sldId="574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9:11.003" v="70"/>
        <pc:sldMkLst>
          <pc:docMk/>
          <pc:sldMk cId="4009990134" sldId="575"/>
        </pc:sldMkLst>
      </pc:sldChg>
      <pc:sldChg chg="modSp">
        <pc:chgData name="Nicholas Szeto" userId="S::nicholas.szeto@ithacaern.onmicrosoft.com::43d08606-424e-45f1-8b46-0ced8741c821" providerId="AD" clId="Web-{83028646-101D-D576-0F3D-0AF81B9C3AD1}" dt="2025-01-28T15:27:02.923" v="264" actId="20577"/>
        <pc:sldMkLst>
          <pc:docMk/>
          <pc:sldMk cId="1661822777" sldId="578"/>
        </pc:sldMkLst>
        <pc:spChg chg="mod">
          <ac:chgData name="Nicholas Szeto" userId="S::nicholas.szeto@ithacaern.onmicrosoft.com::43d08606-424e-45f1-8b46-0ced8741c821" providerId="AD" clId="Web-{83028646-101D-D576-0F3D-0AF81B9C3AD1}" dt="2025-01-28T15:27:02.923" v="264" actId="20577"/>
          <ac:spMkLst>
            <pc:docMk/>
            <pc:sldMk cId="1661822777" sldId="578"/>
            <ac:spMk id="9" creationId="{00000000-0000-0000-0000-000000000000}"/>
          </ac:spMkLst>
        </pc:spChg>
      </pc:sldChg>
      <pc:sldChg chg="del">
        <pc:chgData name="Nicholas Szeto" userId="S::nicholas.szeto@ithacaern.onmicrosoft.com::43d08606-424e-45f1-8b46-0ced8741c821" providerId="AD" clId="Web-{83028646-101D-D576-0F3D-0AF81B9C3AD1}" dt="2025-01-28T15:19:46.285" v="84"/>
        <pc:sldMkLst>
          <pc:docMk/>
          <pc:sldMk cId="2648389951" sldId="597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49.344" v="39"/>
        <pc:sldMkLst>
          <pc:docMk/>
          <pc:sldMk cId="372583138" sldId="599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0:03.582" v="93"/>
        <pc:sldMkLst>
          <pc:docMk/>
          <pc:sldMk cId="4271854487" sldId="603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28.234" v="32"/>
        <pc:sldMkLst>
          <pc:docMk/>
          <pc:sldMk cId="3693979647" sldId="604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9:48.160" v="85"/>
        <pc:sldMkLst>
          <pc:docMk/>
          <pc:sldMk cId="3438619814" sldId="606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06.874" v="23"/>
        <pc:sldMkLst>
          <pc:docMk/>
          <pc:sldMk cId="2939227151" sldId="608"/>
        </pc:sldMkLst>
      </pc:sldChg>
      <pc:sldChg chg="modSp">
        <pc:chgData name="Nicholas Szeto" userId="S::nicholas.szeto@ithacaern.onmicrosoft.com::43d08606-424e-45f1-8b46-0ced8741c821" providerId="AD" clId="Web-{83028646-101D-D576-0F3D-0AF81B9C3AD1}" dt="2025-01-28T15:24:37.950" v="208" actId="1076"/>
        <pc:sldMkLst>
          <pc:docMk/>
          <pc:sldMk cId="3824000336" sldId="611"/>
        </pc:sldMkLst>
        <pc:spChg chg="mod">
          <ac:chgData name="Nicholas Szeto" userId="S::nicholas.szeto@ithacaern.onmicrosoft.com::43d08606-424e-45f1-8b46-0ced8741c821" providerId="AD" clId="Web-{83028646-101D-D576-0F3D-0AF81B9C3AD1}" dt="2025-01-28T15:24:37.950" v="208" actId="1076"/>
          <ac:spMkLst>
            <pc:docMk/>
            <pc:sldMk cId="3824000336" sldId="611"/>
            <ac:spMk id="8" creationId="{00000000-0000-0000-0000-000000000000}"/>
          </ac:spMkLst>
        </pc:spChg>
      </pc:sldChg>
      <pc:sldChg chg="del">
        <pc:chgData name="Nicholas Szeto" userId="S::nicholas.szeto@ithacaern.onmicrosoft.com::43d08606-424e-45f1-8b46-0ced8741c821" providerId="AD" clId="Web-{83028646-101D-D576-0F3D-0AF81B9C3AD1}" dt="2025-01-28T15:17:23.484" v="30"/>
        <pc:sldMkLst>
          <pc:docMk/>
          <pc:sldMk cId="1007781594" sldId="61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57.126" v="43"/>
        <pc:sldMkLst>
          <pc:docMk/>
          <pc:sldMk cId="1240392195" sldId="614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59.032" v="44"/>
        <pc:sldMkLst>
          <pc:docMk/>
          <pc:sldMk cId="474677819" sldId="615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01.079" v="45"/>
        <pc:sldMkLst>
          <pc:docMk/>
          <pc:sldMk cId="210064932" sldId="616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04.188" v="46"/>
        <pc:sldMkLst>
          <pc:docMk/>
          <pc:sldMk cId="51991909" sldId="617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9:23.941" v="75"/>
        <pc:sldMkLst>
          <pc:docMk/>
          <pc:sldMk cId="25022078" sldId="61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16.015" v="26"/>
        <pc:sldMkLst>
          <pc:docMk/>
          <pc:sldMk cId="2991830870" sldId="624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9:31.941" v="76"/>
        <pc:sldMkLst>
          <pc:docMk/>
          <pc:sldMk cId="3870862696" sldId="625"/>
        </pc:sldMkLst>
      </pc:sldChg>
      <pc:sldChg chg="modSp">
        <pc:chgData name="Nicholas Szeto" userId="S::nicholas.szeto@ithacaern.onmicrosoft.com::43d08606-424e-45f1-8b46-0ced8741c821" providerId="AD" clId="Web-{83028646-101D-D576-0F3D-0AF81B9C3AD1}" dt="2025-01-28T15:28:21.582" v="280" actId="20577"/>
        <pc:sldMkLst>
          <pc:docMk/>
          <pc:sldMk cId="3838266114" sldId="626"/>
        </pc:sldMkLst>
        <pc:spChg chg="mod">
          <ac:chgData name="Nicholas Szeto" userId="S::nicholas.szeto@ithacaern.onmicrosoft.com::43d08606-424e-45f1-8b46-0ced8741c821" providerId="AD" clId="Web-{83028646-101D-D576-0F3D-0AF81B9C3AD1}" dt="2025-01-28T15:28:21.582" v="280" actId="20577"/>
          <ac:spMkLst>
            <pc:docMk/>
            <pc:sldMk cId="3838266114" sldId="626"/>
            <ac:spMk id="9" creationId="{00000000-0000-0000-0000-000000000000}"/>
          </ac:spMkLst>
        </pc:spChg>
      </pc:sldChg>
      <pc:sldChg chg="del">
        <pc:chgData name="Nicholas Szeto" userId="S::nicholas.szeto@ithacaern.onmicrosoft.com::43d08606-424e-45f1-8b46-0ced8741c821" providerId="AD" clId="Web-{83028646-101D-D576-0F3D-0AF81B9C3AD1}" dt="2025-01-28T15:21:20.007" v="118"/>
        <pc:sldMkLst>
          <pc:docMk/>
          <pc:sldMk cId="3942720463" sldId="627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31.194" v="119"/>
        <pc:sldMkLst>
          <pc:docMk/>
          <pc:sldMk cId="2440107225" sldId="62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32.632" v="120"/>
        <pc:sldMkLst>
          <pc:docMk/>
          <pc:sldMk cId="847594405" sldId="629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34.976" v="121"/>
        <pc:sldMkLst>
          <pc:docMk/>
          <pc:sldMk cId="1295890271" sldId="630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37.054" v="122"/>
        <pc:sldMkLst>
          <pc:docMk/>
          <pc:sldMk cId="739505035" sldId="631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38.679" v="123"/>
        <pc:sldMkLst>
          <pc:docMk/>
          <pc:sldMk cId="1886290500" sldId="63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40.445" v="124"/>
        <pc:sldMkLst>
          <pc:docMk/>
          <pc:sldMk cId="2621161221" sldId="633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43.742" v="125"/>
        <pc:sldMkLst>
          <pc:docMk/>
          <pc:sldMk cId="2535676011" sldId="634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48.492" v="126"/>
        <pc:sldMkLst>
          <pc:docMk/>
          <pc:sldMk cId="2781464599" sldId="635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51.726" v="127"/>
        <pc:sldMkLst>
          <pc:docMk/>
          <pc:sldMk cId="84043499" sldId="636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53.570" v="128"/>
        <pc:sldMkLst>
          <pc:docMk/>
          <pc:sldMk cId="1379785428" sldId="637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56.586" v="129"/>
        <pc:sldMkLst>
          <pc:docMk/>
          <pc:sldMk cId="2283501310" sldId="63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57.758" v="130"/>
        <pc:sldMkLst>
          <pc:docMk/>
          <pc:sldMk cId="3012677943" sldId="639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59.430" v="131"/>
        <pc:sldMkLst>
          <pc:docMk/>
          <pc:sldMk cId="2335793215" sldId="640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01.070" v="132"/>
        <pc:sldMkLst>
          <pc:docMk/>
          <pc:sldMk cId="1788751217" sldId="641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02.711" v="133"/>
        <pc:sldMkLst>
          <pc:docMk/>
          <pc:sldMk cId="1530676705" sldId="64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04.039" v="134"/>
        <pc:sldMkLst>
          <pc:docMk/>
          <pc:sldMk cId="1063596535" sldId="643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07.399" v="136"/>
        <pc:sldMkLst>
          <pc:docMk/>
          <pc:sldMk cId="342266551" sldId="645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09.055" v="137"/>
        <pc:sldMkLst>
          <pc:docMk/>
          <pc:sldMk cId="29069664" sldId="646"/>
        </pc:sldMkLst>
      </pc:sldChg>
      <pc:sldChg chg="modSp">
        <pc:chgData name="Nicholas Szeto" userId="S::nicholas.szeto@ithacaern.onmicrosoft.com::43d08606-424e-45f1-8b46-0ced8741c821" providerId="AD" clId="Web-{83028646-101D-D576-0F3D-0AF81B9C3AD1}" dt="2025-01-28T15:29:32.271" v="344" actId="20577"/>
        <pc:sldMkLst>
          <pc:docMk/>
          <pc:sldMk cId="2601197921" sldId="648"/>
        </pc:sldMkLst>
        <pc:spChg chg="mod">
          <ac:chgData name="Nicholas Szeto" userId="S::nicholas.szeto@ithacaern.onmicrosoft.com::43d08606-424e-45f1-8b46-0ced8741c821" providerId="AD" clId="Web-{83028646-101D-D576-0F3D-0AF81B9C3AD1}" dt="2025-01-28T15:29:32.271" v="344" actId="20577"/>
          <ac:spMkLst>
            <pc:docMk/>
            <pc:sldMk cId="2601197921" sldId="648"/>
            <ac:spMk id="9" creationId="{00000000-0000-0000-0000-000000000000}"/>
          </ac:spMkLst>
        </pc:spChg>
      </pc:sldChg>
      <pc:sldChg chg="modSp">
        <pc:chgData name="Nicholas Szeto" userId="S::nicholas.szeto@ithacaern.onmicrosoft.com::43d08606-424e-45f1-8b46-0ced8741c821" providerId="AD" clId="Web-{83028646-101D-D576-0F3D-0AF81B9C3AD1}" dt="2025-01-28T15:31:57.073" v="363" actId="20577"/>
        <pc:sldMkLst>
          <pc:docMk/>
          <pc:sldMk cId="747747521" sldId="649"/>
        </pc:sldMkLst>
        <pc:spChg chg="mod">
          <ac:chgData name="Nicholas Szeto" userId="S::nicholas.szeto@ithacaern.onmicrosoft.com::43d08606-424e-45f1-8b46-0ced8741c821" providerId="AD" clId="Web-{83028646-101D-D576-0F3D-0AF81B9C3AD1}" dt="2025-01-28T15:31:57.073" v="363" actId="20577"/>
          <ac:spMkLst>
            <pc:docMk/>
            <pc:sldMk cId="747747521" sldId="649"/>
            <ac:spMk id="9" creationId="{00000000-0000-0000-0000-000000000000}"/>
          </ac:spMkLst>
        </pc:spChg>
      </pc:sldChg>
      <pc:sldChg chg="modSp">
        <pc:chgData name="Nicholas Szeto" userId="S::nicholas.szeto@ithacaern.onmicrosoft.com::43d08606-424e-45f1-8b46-0ced8741c821" providerId="AD" clId="Web-{83028646-101D-D576-0F3D-0AF81B9C3AD1}" dt="2025-01-28T15:36:19.581" v="382" actId="20577"/>
        <pc:sldMkLst>
          <pc:docMk/>
          <pc:sldMk cId="1433578479" sldId="650"/>
        </pc:sldMkLst>
        <pc:spChg chg="mod">
          <ac:chgData name="Nicholas Szeto" userId="S::nicholas.szeto@ithacaern.onmicrosoft.com::43d08606-424e-45f1-8b46-0ced8741c821" providerId="AD" clId="Web-{83028646-101D-D576-0F3D-0AF81B9C3AD1}" dt="2025-01-28T15:36:19.581" v="382" actId="20577"/>
          <ac:spMkLst>
            <pc:docMk/>
            <pc:sldMk cId="1433578479" sldId="650"/>
            <ac:spMk id="9" creationId="{00000000-0000-0000-0000-000000000000}"/>
          </ac:spMkLst>
        </pc:spChg>
      </pc:sldChg>
      <pc:sldChg chg="add del">
        <pc:chgData name="Nicholas Szeto" userId="S::nicholas.szeto@ithacaern.onmicrosoft.com::43d08606-424e-45f1-8b46-0ced8741c821" providerId="AD" clId="Web-{83028646-101D-D576-0F3D-0AF81B9C3AD1}" dt="2025-01-28T15:15:56.388" v="15"/>
        <pc:sldMkLst>
          <pc:docMk/>
          <pc:sldMk cId="3431354650" sldId="651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3:31.698" v="169"/>
        <pc:sldMkLst>
          <pc:docMk/>
          <pc:sldMk cId="2126437772" sldId="65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0:49.584" v="105"/>
        <pc:sldMkLst>
          <pc:docMk/>
          <pc:sldMk cId="3221035841" sldId="66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0:59.787" v="109"/>
        <pc:sldMkLst>
          <pc:docMk/>
          <pc:sldMk cId="1501958076" sldId="667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23.790" v="145"/>
        <pc:sldMkLst>
          <pc:docMk/>
          <pc:sldMk cId="1046099095" sldId="670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25.493" v="146"/>
        <pc:sldMkLst>
          <pc:docMk/>
          <pc:sldMk cId="409963671" sldId="671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27.009" v="147"/>
        <pc:sldMkLst>
          <pc:docMk/>
          <pc:sldMk cId="1367943882" sldId="67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30.071" v="148"/>
        <pc:sldMkLst>
          <pc:docMk/>
          <pc:sldMk cId="750348706" sldId="673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34.212" v="150"/>
        <pc:sldMkLst>
          <pc:docMk/>
          <pc:sldMk cId="1195875463" sldId="674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36.446" v="151"/>
        <pc:sldMkLst>
          <pc:docMk/>
          <pc:sldMk cId="3803661468" sldId="675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38.321" v="152"/>
        <pc:sldMkLst>
          <pc:docMk/>
          <pc:sldMk cId="646470907" sldId="676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38.806" v="153"/>
        <pc:sldMkLst>
          <pc:docMk/>
          <pc:sldMk cId="3062313244" sldId="677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40.025" v="154"/>
        <pc:sldMkLst>
          <pc:docMk/>
          <pc:sldMk cId="1355512202" sldId="678"/>
        </pc:sldMkLst>
      </pc:sldChg>
      <pc:sldChg chg="modSp add del">
        <pc:chgData name="Nicholas Szeto" userId="S::nicholas.szeto@ithacaern.onmicrosoft.com::43d08606-424e-45f1-8b46-0ced8741c821" providerId="AD" clId="Web-{83028646-101D-D576-0F3D-0AF81B9C3AD1}" dt="2025-01-28T15:36:02.971" v="375" actId="20577"/>
        <pc:sldMkLst>
          <pc:docMk/>
          <pc:sldMk cId="3757562839" sldId="680"/>
        </pc:sldMkLst>
        <pc:spChg chg="mod">
          <ac:chgData name="Nicholas Szeto" userId="S::nicholas.szeto@ithacaern.onmicrosoft.com::43d08606-424e-45f1-8b46-0ced8741c821" providerId="AD" clId="Web-{83028646-101D-D576-0F3D-0AF81B9C3AD1}" dt="2025-01-28T15:36:02.971" v="375" actId="20577"/>
          <ac:spMkLst>
            <pc:docMk/>
            <pc:sldMk cId="3757562839" sldId="680"/>
            <ac:spMk id="9" creationId="{00000000-0000-0000-0000-000000000000}"/>
          </ac:spMkLst>
        </pc:spChg>
      </pc:sldChg>
      <pc:sldChg chg="del">
        <pc:chgData name="Nicholas Szeto" userId="S::nicholas.szeto@ithacaern.onmicrosoft.com::43d08606-424e-45f1-8b46-0ced8741c821" providerId="AD" clId="Web-{83028646-101D-D576-0F3D-0AF81B9C3AD1}" dt="2025-01-28T15:22:48.994" v="158"/>
        <pc:sldMkLst>
          <pc:docMk/>
          <pc:sldMk cId="4121522643" sldId="681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50.853" v="159"/>
        <pc:sldMkLst>
          <pc:docMk/>
          <pc:sldMk cId="4106060971" sldId="68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54.634" v="160"/>
        <pc:sldMkLst>
          <pc:docMk/>
          <pc:sldMk cId="3161424704" sldId="683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3:01.119" v="161"/>
        <pc:sldMkLst>
          <pc:docMk/>
          <pc:sldMk cId="3437247641" sldId="684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3:06.135" v="162"/>
        <pc:sldMkLst>
          <pc:docMk/>
          <pc:sldMk cId="522686421" sldId="685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3:17.745" v="164"/>
        <pc:sldMkLst>
          <pc:docMk/>
          <pc:sldMk cId="2721412311" sldId="687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3:24.776" v="165"/>
        <pc:sldMkLst>
          <pc:docMk/>
          <pc:sldMk cId="2244301845" sldId="68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6:46.936" v="21"/>
        <pc:sldMkLst>
          <pc:docMk/>
          <pc:sldMk cId="1784470200" sldId="689"/>
        </pc:sldMkLst>
      </pc:sldChg>
      <pc:sldChg chg="add del">
        <pc:chgData name="Nicholas Szeto" userId="S::nicholas.szeto@ithacaern.onmicrosoft.com::43d08606-424e-45f1-8b46-0ced8741c821" providerId="AD" clId="Web-{83028646-101D-D576-0F3D-0AF81B9C3AD1}" dt="2025-01-28T15:16:46.920" v="19"/>
        <pc:sldMkLst>
          <pc:docMk/>
          <pc:sldMk cId="3431626129" sldId="690"/>
        </pc:sldMkLst>
      </pc:sldChg>
      <pc:sldChg chg="add del">
        <pc:chgData name="Nicholas Szeto" userId="S::nicholas.szeto@ithacaern.onmicrosoft.com::43d08606-424e-45f1-8b46-0ced8741c821" providerId="AD" clId="Web-{83028646-101D-D576-0F3D-0AF81B9C3AD1}" dt="2025-01-28T15:16:46.920" v="17"/>
        <pc:sldMkLst>
          <pc:docMk/>
          <pc:sldMk cId="2992298563" sldId="691"/>
        </pc:sldMkLst>
      </pc:sldChg>
      <pc:sldChg chg="add del">
        <pc:chgData name="Nicholas Szeto" userId="S::nicholas.szeto@ithacaern.onmicrosoft.com::43d08606-424e-45f1-8b46-0ced8741c821" providerId="AD" clId="Web-{83028646-101D-D576-0F3D-0AF81B9C3AD1}" dt="2025-01-28T15:16:54.733" v="22"/>
        <pc:sldMkLst>
          <pc:docMk/>
          <pc:sldMk cId="4131413108" sldId="69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3:26.682" v="166"/>
        <pc:sldMkLst>
          <pc:docMk/>
          <pc:sldMk cId="3163065965" sldId="693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0:10.020" v="94"/>
        <pc:sldMkLst>
          <pc:docMk/>
          <pc:sldMk cId="703011812" sldId="694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0:12.114" v="95"/>
        <pc:sldMkLst>
          <pc:docMk/>
          <pc:sldMk cId="3698911835" sldId="695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0:15.880" v="96"/>
        <pc:sldMkLst>
          <pc:docMk/>
          <pc:sldMk cId="1920003491" sldId="696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0:20.067" v="97"/>
        <pc:sldMkLst>
          <pc:docMk/>
          <pc:sldMk cId="1618987515" sldId="697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0:22.896" v="98"/>
        <pc:sldMkLst>
          <pc:docMk/>
          <pc:sldMk cId="2226345541" sldId="69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0:24.692" v="99"/>
        <pc:sldMkLst>
          <pc:docMk/>
          <pc:sldMk cId="3825257717" sldId="699"/>
        </pc:sldMkLst>
      </pc:sldChg>
      <pc:sldChg chg="modSp del">
        <pc:chgData name="Nicholas Szeto" userId="S::nicholas.szeto@ithacaern.onmicrosoft.com::43d08606-424e-45f1-8b46-0ced8741c821" providerId="AD" clId="Web-{83028646-101D-D576-0F3D-0AF81B9C3AD1}" dt="2025-01-28T15:20:37.427" v="101"/>
        <pc:sldMkLst>
          <pc:docMk/>
          <pc:sldMk cId="3367245636" sldId="700"/>
        </pc:sldMkLst>
        <pc:picChg chg="mod">
          <ac:chgData name="Nicholas Szeto" userId="S::nicholas.szeto@ithacaern.onmicrosoft.com::43d08606-424e-45f1-8b46-0ced8741c821" providerId="AD" clId="Web-{83028646-101D-D576-0F3D-0AF81B9C3AD1}" dt="2025-01-28T15:20:32.052" v="100" actId="1076"/>
          <ac:picMkLst>
            <pc:docMk/>
            <pc:sldMk cId="3367245636" sldId="700"/>
            <ac:picMk id="10" creationId="{00000000-0000-0000-0000-000000000000}"/>
          </ac:picMkLst>
        </pc:picChg>
      </pc:sldChg>
      <pc:sldChg chg="del">
        <pc:chgData name="Nicholas Szeto" userId="S::nicholas.szeto@ithacaern.onmicrosoft.com::43d08606-424e-45f1-8b46-0ced8741c821" providerId="AD" clId="Web-{83028646-101D-D576-0F3D-0AF81B9C3AD1}" dt="2025-01-28T15:20:45.756" v="103"/>
        <pc:sldMkLst>
          <pc:docMk/>
          <pc:sldMk cId="2427618251" sldId="701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0:47.709" v="104"/>
        <pc:sldMkLst>
          <pc:docMk/>
          <pc:sldMk cId="2971053917" sldId="70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0:51.818" v="106"/>
        <pc:sldMkLst>
          <pc:docMk/>
          <pc:sldMk cId="2781963098" sldId="703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0:54.381" v="107"/>
        <pc:sldMkLst>
          <pc:docMk/>
          <pc:sldMk cId="3907499289" sldId="704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0:57.084" v="108"/>
        <pc:sldMkLst>
          <pc:docMk/>
          <pc:sldMk cId="788285154" sldId="706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02.131" v="110"/>
        <pc:sldMkLst>
          <pc:docMk/>
          <pc:sldMk cId="1273147947" sldId="707"/>
        </pc:sldMkLst>
      </pc:sldChg>
      <pc:sldChg chg="modSp">
        <pc:chgData name="Nicholas Szeto" userId="S::nicholas.szeto@ithacaern.onmicrosoft.com::43d08606-424e-45f1-8b46-0ced8741c821" providerId="AD" clId="Web-{83028646-101D-D576-0F3D-0AF81B9C3AD1}" dt="2025-01-28T15:28:59.942" v="327" actId="20577"/>
        <pc:sldMkLst>
          <pc:docMk/>
          <pc:sldMk cId="2784476957" sldId="708"/>
        </pc:sldMkLst>
        <pc:spChg chg="mod">
          <ac:chgData name="Nicholas Szeto" userId="S::nicholas.szeto@ithacaern.onmicrosoft.com::43d08606-424e-45f1-8b46-0ced8741c821" providerId="AD" clId="Web-{83028646-101D-D576-0F3D-0AF81B9C3AD1}" dt="2025-01-28T15:28:59.942" v="327" actId="20577"/>
          <ac:spMkLst>
            <pc:docMk/>
            <pc:sldMk cId="2784476957" sldId="708"/>
            <ac:spMk id="9" creationId="{00000000-0000-0000-0000-000000000000}"/>
          </ac:spMkLst>
        </pc:spChg>
      </pc:sldChg>
      <pc:sldChg chg="del">
        <pc:chgData name="Nicholas Szeto" userId="S::nicholas.szeto@ithacaern.onmicrosoft.com::43d08606-424e-45f1-8b46-0ced8741c821" providerId="AD" clId="Web-{83028646-101D-D576-0F3D-0AF81B9C3AD1}" dt="2025-01-28T15:21:06.834" v="111"/>
        <pc:sldMkLst>
          <pc:docMk/>
          <pc:sldMk cId="3834593366" sldId="709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08.616" v="112"/>
        <pc:sldMkLst>
          <pc:docMk/>
          <pc:sldMk cId="3081480297" sldId="710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10.741" v="113"/>
        <pc:sldMkLst>
          <pc:docMk/>
          <pc:sldMk cId="702150149" sldId="711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12.803" v="114"/>
        <pc:sldMkLst>
          <pc:docMk/>
          <pc:sldMk cId="2419131557" sldId="71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14.491" v="115"/>
        <pc:sldMkLst>
          <pc:docMk/>
          <pc:sldMk cId="2510262371" sldId="713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16.413" v="116"/>
        <pc:sldMkLst>
          <pc:docMk/>
          <pc:sldMk cId="3631015837" sldId="714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1:18.194" v="117"/>
        <pc:sldMkLst>
          <pc:docMk/>
          <pc:sldMk cId="2697873138" sldId="715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51.375" v="40"/>
        <pc:sldMkLst>
          <pc:docMk/>
          <pc:sldMk cId="105749122" sldId="716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17.946" v="141"/>
        <pc:sldMkLst>
          <pc:docMk/>
          <pc:sldMk cId="2681450286" sldId="717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19.321" v="142"/>
        <pc:sldMkLst>
          <pc:docMk/>
          <pc:sldMk cId="1353730989" sldId="71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20.883" v="143"/>
        <pc:sldMkLst>
          <pc:docMk/>
          <pc:sldMk cId="2862665636" sldId="719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22.290" v="144"/>
        <pc:sldMkLst>
          <pc:docMk/>
          <pc:sldMk cId="1959653104" sldId="720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31.618" v="149"/>
        <pc:sldMkLst>
          <pc:docMk/>
          <pc:sldMk cId="3805149677" sldId="721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41.384" v="155"/>
        <pc:sldMkLst>
          <pc:docMk/>
          <pc:sldMk cId="2816382976" sldId="72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3:33.511" v="170"/>
        <pc:sldMkLst>
          <pc:docMk/>
          <pc:sldMk cId="2890796104" sldId="723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13.984" v="25"/>
        <pc:sldMkLst>
          <pc:docMk/>
          <pc:sldMk cId="3638729055" sldId="724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44.844" v="37"/>
        <pc:sldMkLst>
          <pc:docMk/>
          <pc:sldMk cId="2413536802" sldId="736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10.032" v="49"/>
        <pc:sldMkLst>
          <pc:docMk/>
          <pc:sldMk cId="1960435519" sldId="74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22.423" v="54"/>
        <pc:sldMkLst>
          <pc:docMk/>
          <pc:sldMk cId="626612779" sldId="751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8:32.220" v="57"/>
        <pc:sldMkLst>
          <pc:docMk/>
          <pc:sldMk cId="2372231782" sldId="754"/>
        </pc:sldMkLst>
      </pc:sldChg>
      <pc:sldChg chg="modSp">
        <pc:chgData name="Nicholas Szeto" userId="S::nicholas.szeto@ithacaern.onmicrosoft.com::43d08606-424e-45f1-8b46-0ced8741c821" providerId="AD" clId="Web-{83028646-101D-D576-0F3D-0AF81B9C3AD1}" dt="2025-01-28T15:19:43.973" v="83" actId="20577"/>
        <pc:sldMkLst>
          <pc:docMk/>
          <pc:sldMk cId="498564316" sldId="772"/>
        </pc:sldMkLst>
        <pc:spChg chg="mod">
          <ac:chgData name="Nicholas Szeto" userId="S::nicholas.szeto@ithacaern.onmicrosoft.com::43d08606-424e-45f1-8b46-0ced8741c821" providerId="AD" clId="Web-{83028646-101D-D576-0F3D-0AF81B9C3AD1}" dt="2025-01-28T15:19:43.973" v="83" actId="20577"/>
          <ac:spMkLst>
            <pc:docMk/>
            <pc:sldMk cId="498564316" sldId="772"/>
            <ac:spMk id="5" creationId="{00000000-0000-0000-0000-000000000000}"/>
          </ac:spMkLst>
        </pc:spChg>
      </pc:sldChg>
      <pc:sldChg chg="del">
        <pc:chgData name="Nicholas Szeto" userId="S::nicholas.szeto@ithacaern.onmicrosoft.com::43d08606-424e-45f1-8b46-0ced8741c821" providerId="AD" clId="Web-{83028646-101D-D576-0F3D-0AF81B9C3AD1}" dt="2025-01-28T15:19:56.567" v="89"/>
        <pc:sldMkLst>
          <pc:docMk/>
          <pc:sldMk cId="3385032265" sldId="779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05.680" v="135"/>
        <pc:sldMkLst>
          <pc:docMk/>
          <pc:sldMk cId="2156469933" sldId="802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11.399" v="138"/>
        <pc:sldMkLst>
          <pc:docMk/>
          <pc:sldMk cId="83532836" sldId="805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3:30.229" v="168"/>
        <pc:sldMkLst>
          <pc:docMk/>
          <pc:sldMk cId="1670770865" sldId="814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14.586" v="140"/>
        <pc:sldMkLst>
          <pc:docMk/>
          <pc:sldMk cId="1977608359" sldId="815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3:12.041" v="163"/>
        <pc:sldMkLst>
          <pc:docMk/>
          <pc:sldMk cId="4018059654" sldId="820"/>
        </pc:sldMkLst>
      </pc:sldChg>
      <pc:sldChg chg="add del">
        <pc:chgData name="Nicholas Szeto" userId="S::nicholas.szeto@ithacaern.onmicrosoft.com::43d08606-424e-45f1-8b46-0ced8741c821" providerId="AD" clId="Web-{83028646-101D-D576-0F3D-0AF81B9C3AD1}" dt="2025-01-28T15:16:46.920" v="18"/>
        <pc:sldMkLst>
          <pc:docMk/>
          <pc:sldMk cId="1666061325" sldId="823"/>
        </pc:sldMkLst>
      </pc:sldChg>
      <pc:sldChg chg="add del">
        <pc:chgData name="Nicholas Szeto" userId="S::nicholas.szeto@ithacaern.onmicrosoft.com::43d08606-424e-45f1-8b46-0ced8741c821" providerId="AD" clId="Web-{83028646-101D-D576-0F3D-0AF81B9C3AD1}" dt="2025-01-28T15:16:46.920" v="16"/>
        <pc:sldMkLst>
          <pc:docMk/>
          <pc:sldMk cId="393240660" sldId="824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4:25.150" v="0"/>
        <pc:sldMkLst>
          <pc:docMk/>
          <pc:sldMk cId="1275108463" sldId="827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17:07.983" v="24"/>
        <pc:sldMkLst>
          <pc:docMk/>
          <pc:sldMk cId="2302877590" sldId="835"/>
        </pc:sldMkLst>
      </pc:sldChg>
      <pc:sldChg chg="modSp">
        <pc:chgData name="Nicholas Szeto" userId="S::nicholas.szeto@ithacaern.onmicrosoft.com::43d08606-424e-45f1-8b46-0ced8741c821" providerId="AD" clId="Web-{83028646-101D-D576-0F3D-0AF81B9C3AD1}" dt="2025-01-28T15:20:39.974" v="102" actId="1076"/>
        <pc:sldMkLst>
          <pc:docMk/>
          <pc:sldMk cId="87877728" sldId="842"/>
        </pc:sldMkLst>
        <pc:picChg chg="mod">
          <ac:chgData name="Nicholas Szeto" userId="S::nicholas.szeto@ithacaern.onmicrosoft.com::43d08606-424e-45f1-8b46-0ced8741c821" providerId="AD" clId="Web-{83028646-101D-D576-0F3D-0AF81B9C3AD1}" dt="2025-01-28T15:20:39.974" v="102" actId="1076"/>
          <ac:picMkLst>
            <pc:docMk/>
            <pc:sldMk cId="87877728" sldId="842"/>
            <ac:picMk id="3" creationId="{00000000-0000-0000-0000-000000000000}"/>
          </ac:picMkLst>
        </pc:picChg>
      </pc:sldChg>
      <pc:sldChg chg="add del">
        <pc:chgData name="Nicholas Szeto" userId="S::nicholas.szeto@ithacaern.onmicrosoft.com::43d08606-424e-45f1-8b46-0ced8741c821" providerId="AD" clId="Web-{83028646-101D-D576-0F3D-0AF81B9C3AD1}" dt="2025-01-28T15:16:46.920" v="20"/>
        <pc:sldMkLst>
          <pc:docMk/>
          <pc:sldMk cId="4060348744" sldId="868"/>
        </pc:sldMkLst>
      </pc:sldChg>
      <pc:sldChg chg="del">
        <pc:chgData name="Nicholas Szeto" userId="S::nicholas.szeto@ithacaern.onmicrosoft.com::43d08606-424e-45f1-8b46-0ced8741c821" providerId="AD" clId="Web-{83028646-101D-D576-0F3D-0AF81B9C3AD1}" dt="2025-01-28T15:22:13.102" v="139"/>
        <pc:sldMkLst>
          <pc:docMk/>
          <pc:sldMk cId="2277628394" sldId="8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D292C-B682-4F9E-83FC-7E78CBFD3488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D3590-BBE4-474D-AD88-5C7A7B91E3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975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886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Fécondation</a:t>
            </a:r>
            <a:r>
              <a:rPr lang="fr-FR" baseline="0" dirty="0"/>
              <a:t> Spermatozoïde Ovocyte Chromosome Caryotype</a:t>
            </a:r>
          </a:p>
          <a:p>
            <a:endParaRPr lang="fr-FR" baseline="0" dirty="0"/>
          </a:p>
          <a:p>
            <a:r>
              <a:rPr lang="fr-FR" baseline="0" dirty="0"/>
              <a:t>Avatar 1 et avatar 2</a:t>
            </a:r>
          </a:p>
          <a:p>
            <a:r>
              <a:rPr lang="fr-FR" baseline="0" dirty="0"/>
              <a:t>Caryotype 1 et 2 en couleur </a:t>
            </a:r>
          </a:p>
          <a:p>
            <a:endParaRPr lang="fr-FR" baseline="0" dirty="0"/>
          </a:p>
          <a:p>
            <a:r>
              <a:rPr lang="fr-FR" baseline="0" dirty="0"/>
              <a:t>Ovocyte + demi caryotype 2</a:t>
            </a:r>
          </a:p>
          <a:p>
            <a:r>
              <a:rPr lang="fr-FR" baseline="0" dirty="0"/>
              <a:t>Spermatozoïde (agrandir la tête et diminuer le flagelle comme dans la diapo 40)  + demi caryotype 1 </a:t>
            </a:r>
          </a:p>
          <a:p>
            <a:endParaRPr lang="fr-F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Avatar 4 + fusion demi caryotype 1 demi caryotype 2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02347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Identification gène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Recherche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Stratégie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Lié à L’X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144819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Identification gène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Recherche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Stratégie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Autosomique dominant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60991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Identification gène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Recherche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Stratégie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Mosaïque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Cellule 1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Garder code couleur atteint/non atteint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373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Impasse diagnostique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Optimisation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Stratégie</a:t>
            </a:r>
            <a:r>
              <a:rPr lang="fr-FR" dirty="0"/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Bioinformatique</a:t>
            </a:r>
            <a:r>
              <a:rPr lang="fr-FR" dirty="0"/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Réanalyse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87103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Partage de données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Identification de gènes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82975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Physiopathologie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Etudes fonctionnelles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Laboratoire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Biologie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A fournir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43672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Déficience intellectuelle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Fréquence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</a:t>
            </a:r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26743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Déficience intellectuelle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Fréquence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</a:t>
            </a:r>
            <a:r>
              <a:rPr lang="fr-FR" dirty="0"/>
              <a:t> Population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73491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Déficience intellectuelle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Quotient intellectuel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QI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71263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Gènes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Hétérogénéité génétique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Déficience intellectuelle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A fournir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450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Mitose Division</a:t>
            </a:r>
          </a:p>
          <a:p>
            <a:endParaRPr lang="fr-FR" dirty="0"/>
          </a:p>
          <a:p>
            <a:r>
              <a:rPr lang="fr-FR" dirty="0"/>
              <a:t>Cellule 1 + chromosomes</a:t>
            </a:r>
            <a:r>
              <a:rPr lang="fr-FR" baseline="0" dirty="0"/>
              <a:t> 1</a:t>
            </a:r>
          </a:p>
          <a:p>
            <a:r>
              <a:rPr lang="fr-FR" baseline="0" dirty="0"/>
              <a:t>(bien différencier avec couleurs)</a:t>
            </a:r>
          </a:p>
          <a:p>
            <a:r>
              <a:rPr lang="fr-FR" baseline="0" dirty="0"/>
              <a:t>Puis chromosome 2</a:t>
            </a:r>
          </a:p>
          <a:p>
            <a:r>
              <a:rPr lang="fr-FR" baseline="0" dirty="0"/>
              <a:t>Puis chromosomes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57173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Mode d'hérédité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Déficience intellectuelle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Autosomique dominant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Autosomique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récesssif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Lié à l'X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AD= autosomique dominant</a:t>
            </a:r>
          </a:p>
          <a:p>
            <a:r>
              <a:rPr lang="fr-FR" dirty="0"/>
              <a:t>AR</a:t>
            </a:r>
            <a:r>
              <a:rPr lang="fr-FR" baseline="0" dirty="0"/>
              <a:t> = autosomique récessive</a:t>
            </a:r>
          </a:p>
          <a:p>
            <a:r>
              <a:rPr lang="fr-FR" baseline="0" dirty="0"/>
              <a:t>XR : récessif lié à l’X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3848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clés 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CGH-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array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Exome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Génome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Pourcentage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Refaire avec 3 camemberts indépendants, en mettant </a:t>
            </a:r>
          </a:p>
          <a:p>
            <a:r>
              <a:rPr lang="fr-FR" dirty="0"/>
              <a:t>12% pour CGH-</a:t>
            </a:r>
            <a:r>
              <a:rPr lang="fr-FR" dirty="0" err="1"/>
              <a:t>array</a:t>
            </a:r>
            <a:r>
              <a:rPr lang="fr-FR" dirty="0"/>
              <a:t>, </a:t>
            </a:r>
          </a:p>
          <a:p>
            <a:r>
              <a:rPr lang="fr-FR" dirty="0"/>
              <a:t>35% pour séquençage de l’</a:t>
            </a:r>
            <a:r>
              <a:rPr lang="fr-FR" dirty="0" err="1"/>
              <a:t>exome</a:t>
            </a:r>
            <a:r>
              <a:rPr lang="fr-FR" dirty="0"/>
              <a:t> en lecture diagnostique, et un pointillé de 15% de plus en lecture recherche</a:t>
            </a:r>
          </a:p>
          <a:p>
            <a:r>
              <a:rPr lang="fr-FR" dirty="0"/>
              <a:t>60% pour séquençage du génome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42656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clés 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Déficience intellectuelle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Génome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SNV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CNV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anomalies de structure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60065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Cerveau normal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Cerveau pathologique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Malformations cérébrales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Corpus calleux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Anomalies de la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gyration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94954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Médecine personnalisée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Traitement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Médecine génomique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89867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Film,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Médecine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génomique,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 France médecine génomique,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Médecine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personnalisée,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PFMG</a:t>
            </a:r>
          </a:p>
          <a:p>
            <a:endParaRPr lang="fr-FR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Lien à fournir + QR code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https://youtu.be/rhcWJb1ei10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08873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clés 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Médecine personnalisée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Médecine personnalisée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 France médecine génomique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Génome</a:t>
            </a:r>
            <a:r>
              <a:rPr lang="fr-FR" dirty="0"/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Platformes</a:t>
            </a:r>
            <a:r>
              <a:rPr lang="fr-FR" dirty="0"/>
              <a:t> PFMG</a:t>
            </a:r>
          </a:p>
          <a:p>
            <a:endParaRPr lang="fr-FR" dirty="0"/>
          </a:p>
          <a:p>
            <a:r>
              <a:rPr lang="fr-FR" dirty="0"/>
              <a:t>Peut être repris tel quel à fournir en bonne qualité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62708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Thérapie génique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Traitement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45126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Pharmacogénétique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Traitement</a:t>
            </a:r>
            <a:r>
              <a:rPr lang="fr-FR" dirty="0"/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Métaboliseurs</a:t>
            </a:r>
            <a:r>
              <a:rPr lang="fr-FR" dirty="0"/>
              <a:t> 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Médecine personalisée</a:t>
            </a:r>
            <a:r>
              <a:rPr lang="fr-FR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52953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Pharmacogénétique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Traitement</a:t>
            </a:r>
            <a:r>
              <a:rPr lang="fr-FR" dirty="0"/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Métaboliseurs</a:t>
            </a:r>
            <a:r>
              <a:rPr lang="fr-FR" dirty="0"/>
              <a:t> 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Médecine personalisée</a:t>
            </a:r>
            <a:r>
              <a:rPr lang="fr-FR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128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Réplication ADN Nucléotide</a:t>
            </a:r>
          </a:p>
          <a:p>
            <a:endParaRPr lang="fr-FR" dirty="0"/>
          </a:p>
          <a:p>
            <a:r>
              <a:rPr lang="fr-FR" dirty="0"/>
              <a:t>Mettre</a:t>
            </a:r>
            <a:r>
              <a:rPr lang="fr-FR" baseline="0" dirty="0"/>
              <a:t> les lettres à l’endroit </a:t>
            </a:r>
          </a:p>
          <a:p>
            <a:r>
              <a:rPr lang="fr-FR" baseline="0" dirty="0"/>
              <a:t>Pas de couleur sexe</a:t>
            </a:r>
          </a:p>
          <a:p>
            <a:endParaRPr lang="fr-FR" baseline="0" dirty="0"/>
          </a:p>
          <a:p>
            <a:r>
              <a:rPr lang="fr-FR" dirty="0"/>
              <a:t>https://www.google.com/url?sa=i&amp;url=http%3A%2F%2Fwww.mabiologie.com%2F2016%2F01%2FreplicationADN.html&amp;psig=AOvVaw3HXv9MgYWNsbLeHhztBB6v&amp;ust=1614426382987000&amp;source=images&amp;cd=vfe&amp;ved=0CAIQjRxqFwoTCIiV-Y-9h-8CFQAAAAAdAAAAABAU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21556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Epidémiologie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Fréquence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Pourcentage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Errance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Impasse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92437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Errance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Impasse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Maladies rares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Diagnostic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Peut être repris tel quel, a fournir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14981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Réseaux européens de référence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Partage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Centres de références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Film + QR code</a:t>
            </a:r>
          </a:p>
          <a:p>
            <a:r>
              <a:rPr lang="fr-FR" dirty="0"/>
              <a:t>https://youtu.be/tNdE0z2NoWI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09748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DPS Présymptomatique Dépistage Apparenté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09161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DPS Présymptomatique Dépistage Apparenté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91627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Données</a:t>
            </a:r>
            <a:r>
              <a:rPr lang="fr-FR" baseline="0" dirty="0"/>
              <a:t> Secondaires Incidentale Séquençage </a:t>
            </a:r>
            <a:r>
              <a:rPr lang="fr-FR" baseline="0" dirty="0" err="1"/>
              <a:t>Exome</a:t>
            </a:r>
            <a:r>
              <a:rPr lang="fr-FR" baseline="0" dirty="0"/>
              <a:t> NGS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Peut être utilisé tel quel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A fournir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05281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Essais Clinique Phase Recherche</a:t>
            </a:r>
            <a:r>
              <a:rPr lang="fr-FR" baseline="0" dirty="0"/>
              <a:t> Traitement</a:t>
            </a:r>
          </a:p>
          <a:p>
            <a:endParaRPr lang="fr-FR" baseline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780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Méiose</a:t>
            </a:r>
            <a:r>
              <a:rPr lang="fr-FR" baseline="0" dirty="0"/>
              <a:t> Division</a:t>
            </a:r>
          </a:p>
          <a:p>
            <a:endParaRPr lang="fr-FR" baseline="0" dirty="0"/>
          </a:p>
          <a:p>
            <a:r>
              <a:rPr lang="fr-FR" dirty="0"/>
              <a:t>Cellule 1 + chromosomes</a:t>
            </a:r>
            <a:r>
              <a:rPr lang="fr-FR" baseline="0" dirty="0"/>
              <a:t> 1</a:t>
            </a:r>
          </a:p>
          <a:p>
            <a:r>
              <a:rPr lang="fr-FR" baseline="0" dirty="0"/>
              <a:t>(bien différencier avec couleurs)</a:t>
            </a:r>
          </a:p>
          <a:p>
            <a:r>
              <a:rPr lang="fr-FR" baseline="0" dirty="0"/>
              <a:t>Puis chromosome 2</a:t>
            </a:r>
          </a:p>
          <a:p>
            <a:r>
              <a:rPr lang="fr-FR" baseline="0" dirty="0"/>
              <a:t>Puis chromosomes 1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283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</a:t>
            </a:r>
            <a:r>
              <a:rPr lang="fr-FR" dirty="0" err="1"/>
              <a:t>Crossing</a:t>
            </a:r>
            <a:r>
              <a:rPr lang="fr-FR" dirty="0"/>
              <a:t> Over Recombinaison</a:t>
            </a:r>
          </a:p>
          <a:p>
            <a:endParaRPr lang="fr-FR" dirty="0"/>
          </a:p>
          <a:p>
            <a:r>
              <a:rPr lang="fr-FR" dirty="0"/>
              <a:t>Chromosomes 2 </a:t>
            </a:r>
          </a:p>
          <a:p>
            <a:r>
              <a:rPr lang="fr-FR" dirty="0"/>
              <a:t>Bien garder les couleurs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564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Exon Intron Epissage ADN ARN</a:t>
            </a:r>
          </a:p>
          <a:p>
            <a:endParaRPr lang="fr-FR" dirty="0"/>
          </a:p>
          <a:p>
            <a:r>
              <a:rPr lang="fr-FR" dirty="0"/>
              <a:t>Exon 1</a:t>
            </a:r>
          </a:p>
          <a:p>
            <a:r>
              <a:rPr lang="fr-FR" dirty="0"/>
              <a:t>Intron</a:t>
            </a:r>
            <a:r>
              <a:rPr lang="fr-FR" baseline="0" dirty="0"/>
              <a:t>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731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Exon Intron Epissage ADN ARN Transcription</a:t>
            </a:r>
            <a:r>
              <a:rPr lang="fr-FR" baseline="0" dirty="0"/>
              <a:t> Traduction</a:t>
            </a:r>
          </a:p>
          <a:p>
            <a:endParaRPr lang="fr-FR" baseline="0" dirty="0"/>
          </a:p>
          <a:p>
            <a:r>
              <a:rPr lang="fr-FR" baseline="0" dirty="0"/>
              <a:t>Gene 1</a:t>
            </a:r>
          </a:p>
          <a:p>
            <a:r>
              <a:rPr lang="fr-FR" baseline="0" dirty="0"/>
              <a:t>Exon 1</a:t>
            </a:r>
          </a:p>
          <a:p>
            <a:r>
              <a:rPr lang="fr-FR" baseline="0" dirty="0"/>
              <a:t>Intron 1</a:t>
            </a:r>
          </a:p>
          <a:p>
            <a:r>
              <a:rPr lang="fr-FR" baseline="0" dirty="0"/>
              <a:t>Protéine 1 </a:t>
            </a:r>
          </a:p>
          <a:p>
            <a:r>
              <a:rPr lang="fr-FR" baseline="0" dirty="0"/>
              <a:t>Garder les couleurs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748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ADN; transcription, ARN, traduction,</a:t>
            </a:r>
            <a:r>
              <a:rPr lang="fr-FR" baseline="0" dirty="0"/>
              <a:t> protéine</a:t>
            </a:r>
          </a:p>
          <a:p>
            <a:endParaRPr lang="fr-FR" baseline="0" dirty="0"/>
          </a:p>
          <a:p>
            <a:r>
              <a:rPr lang="fr-FR" baseline="0" dirty="0"/>
              <a:t>Protéine 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65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Code génétique</a:t>
            </a:r>
            <a:r>
              <a:rPr lang="fr-FR" baseline="0" dirty="0"/>
              <a:t> Nucléotide Acide aminé Codon Triplet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869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Exon Intron Région régulatrice Exome Génome</a:t>
            </a:r>
          </a:p>
          <a:p>
            <a:endParaRPr lang="fr-FR" dirty="0"/>
          </a:p>
          <a:p>
            <a:r>
              <a:rPr lang="fr-FR" dirty="0"/>
              <a:t>Exon 1</a:t>
            </a:r>
          </a:p>
          <a:p>
            <a:r>
              <a:rPr lang="fr-FR" dirty="0"/>
              <a:t>Intron 1</a:t>
            </a:r>
          </a:p>
          <a:p>
            <a:r>
              <a:rPr lang="fr-FR" dirty="0"/>
              <a:t>Région</a:t>
            </a:r>
            <a:r>
              <a:rPr lang="fr-FR" baseline="0" dirty="0"/>
              <a:t> régulatrice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200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Cellule</a:t>
            </a:r>
            <a:r>
              <a:rPr lang="fr-FR" baseline="0" dirty="0"/>
              <a:t> Chromosome Gène ADN Généralité</a:t>
            </a:r>
          </a:p>
          <a:p>
            <a:endParaRPr lang="fr-FR" baseline="0" dirty="0"/>
          </a:p>
          <a:p>
            <a:r>
              <a:rPr lang="fr-FR" baseline="0" dirty="0"/>
              <a:t>Avatar 3 </a:t>
            </a:r>
            <a:r>
              <a:rPr lang="fr-FR" baseline="0" dirty="0">
                <a:sym typeface="Wingdings" panose="05000000000000000000" pitchFamily="2" charset="2"/>
              </a:rPr>
              <a:t> Cellule 1 avec noyau 1 Noyau 1 Chromosome 1  ADN 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870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ADN Conformation Régulatrice 3D Protéine</a:t>
            </a:r>
          </a:p>
          <a:p>
            <a:endParaRPr lang="fr-FR" dirty="0"/>
          </a:p>
          <a:p>
            <a:r>
              <a:rPr lang="fr-FR" dirty="0"/>
              <a:t>ADN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579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Génome Différence</a:t>
            </a:r>
            <a:r>
              <a:rPr lang="fr-FR" baseline="0" dirty="0"/>
              <a:t> Variabilité Variation</a:t>
            </a:r>
          </a:p>
          <a:p>
            <a:endParaRPr lang="fr-FR" baseline="0" dirty="0"/>
          </a:p>
          <a:p>
            <a:r>
              <a:rPr lang="fr-FR" baseline="0" dirty="0"/>
              <a:t>A traduire </a:t>
            </a:r>
          </a:p>
          <a:p>
            <a:r>
              <a:rPr lang="fr-FR" baseline="0" dirty="0"/>
              <a:t>Avatar 1 et 2</a:t>
            </a:r>
          </a:p>
          <a:p>
            <a:r>
              <a:rPr lang="fr-FR" baseline="0" dirty="0"/>
              <a:t>Bien garder la bulle entre les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829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Génome Temps</a:t>
            </a:r>
          </a:p>
          <a:p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A traduire </a:t>
            </a:r>
          </a:p>
          <a:p>
            <a:endParaRPr lang="fr-FR" dirty="0"/>
          </a:p>
          <a:p>
            <a:r>
              <a:rPr lang="fr-FR" dirty="0"/>
              <a:t>Avatar 5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5023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Génome Longueur </a:t>
            </a:r>
          </a:p>
          <a:p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A traduire </a:t>
            </a:r>
          </a:p>
          <a:p>
            <a:endParaRPr lang="fr-FR" dirty="0"/>
          </a:p>
          <a:p>
            <a:r>
              <a:rPr lang="fr-FR" dirty="0"/>
              <a:t>Avatar 4</a:t>
            </a:r>
          </a:p>
          <a:p>
            <a:r>
              <a:rPr lang="fr-FR" dirty="0"/>
              <a:t>Garder ADN 2 et soleil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417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Génome Data</a:t>
            </a:r>
          </a:p>
          <a:p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A traduire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Avatar 3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484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Inactivation Chromosome X </a:t>
            </a:r>
            <a:r>
              <a:rPr lang="fr-FR" dirty="0" err="1"/>
              <a:t>Lyonisation</a:t>
            </a:r>
            <a:endParaRPr lang="fr-FR" dirty="0"/>
          </a:p>
          <a:p>
            <a:endParaRPr lang="fr-FR" dirty="0"/>
          </a:p>
          <a:p>
            <a:r>
              <a:rPr lang="fr-FR" dirty="0"/>
              <a:t>Avatar 2</a:t>
            </a:r>
          </a:p>
          <a:p>
            <a:r>
              <a:rPr lang="fr-FR" dirty="0"/>
              <a:t>Cellules 1 avec chromosomes 1</a:t>
            </a:r>
          </a:p>
          <a:p>
            <a:r>
              <a:rPr lang="fr-FR" dirty="0"/>
              <a:t>Garder une différence de couleurs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215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ADN</a:t>
            </a:r>
            <a:r>
              <a:rPr lang="fr-FR" baseline="0" dirty="0"/>
              <a:t> mitochondrial Mitochondrie</a:t>
            </a:r>
          </a:p>
          <a:p>
            <a:endParaRPr lang="fr-FR" baseline="0" dirty="0"/>
          </a:p>
          <a:p>
            <a:r>
              <a:rPr lang="fr-FR" baseline="0" dirty="0"/>
              <a:t>Cellule 2</a:t>
            </a:r>
          </a:p>
          <a:p>
            <a:r>
              <a:rPr lang="fr-FR" baseline="0" dirty="0"/>
              <a:t>Mitochondrie 1</a:t>
            </a:r>
          </a:p>
          <a:p>
            <a:r>
              <a:rPr lang="fr-FR" baseline="0" dirty="0"/>
              <a:t>ADN mitochondrial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0021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Transmission Autosomique Dominant</a:t>
            </a:r>
            <a:r>
              <a:rPr lang="fr-FR" baseline="0" dirty="0"/>
              <a:t> AD</a:t>
            </a:r>
          </a:p>
          <a:p>
            <a:endParaRPr lang="fr-FR" baseline="0" dirty="0"/>
          </a:p>
          <a:p>
            <a:r>
              <a:rPr lang="fr-FR" dirty="0"/>
              <a:t>Avatar 3 en haut </a:t>
            </a:r>
          </a:p>
          <a:p>
            <a:r>
              <a:rPr lang="fr-FR" dirty="0"/>
              <a:t>Avatar 4 en bas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282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De novo </a:t>
            </a:r>
            <a:r>
              <a:rPr lang="fr-FR" dirty="0" err="1"/>
              <a:t>Neomutation</a:t>
            </a:r>
            <a:r>
              <a:rPr lang="fr-FR" dirty="0"/>
              <a:t> Mutation Variation</a:t>
            </a:r>
          </a:p>
          <a:p>
            <a:endParaRPr lang="fr-FR" dirty="0"/>
          </a:p>
          <a:p>
            <a:r>
              <a:rPr lang="fr-FR" dirty="0"/>
              <a:t>Avatar 1</a:t>
            </a:r>
            <a:r>
              <a:rPr lang="fr-FR" baseline="0" dirty="0"/>
              <a:t> et 2 en haut et au milieu en gardant chromosome 1</a:t>
            </a:r>
          </a:p>
          <a:p>
            <a:r>
              <a:rPr lang="fr-FR" baseline="0" dirty="0"/>
              <a:t>Avatar 6 et 7 en bas en gardant chromosome 1</a:t>
            </a:r>
          </a:p>
          <a:p>
            <a:endParaRPr lang="fr-FR" dirty="0"/>
          </a:p>
          <a:p>
            <a:r>
              <a:rPr lang="fr-FR" dirty="0"/>
              <a:t>Garder la couleur</a:t>
            </a:r>
            <a:r>
              <a:rPr lang="fr-FR" baseline="0" dirty="0"/>
              <a:t> de l’atteint avec un chromosome 1 barré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7939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Pénétrance Incomplète Dominant</a:t>
            </a:r>
          </a:p>
          <a:p>
            <a:endParaRPr lang="fr-FR" dirty="0"/>
          </a:p>
          <a:p>
            <a:r>
              <a:rPr lang="fr-FR" dirty="0"/>
              <a:t>Remplacer les carré par des</a:t>
            </a:r>
            <a:r>
              <a:rPr lang="fr-FR" baseline="0" dirty="0"/>
              <a:t> avatars 1 et les ronds par les avatars 2</a:t>
            </a:r>
          </a:p>
          <a:p>
            <a:r>
              <a:rPr lang="fr-FR" baseline="0" dirty="0"/>
              <a:t>Bleu = couleur atteint</a:t>
            </a:r>
          </a:p>
          <a:p>
            <a:r>
              <a:rPr lang="fr-FR" baseline="0" dirty="0"/>
              <a:t>Blanc = non atteint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034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Cellule</a:t>
            </a:r>
            <a:r>
              <a:rPr lang="fr-FR" baseline="0" dirty="0"/>
              <a:t> Chromosome Gène ADN Protéine</a:t>
            </a:r>
            <a:endParaRPr lang="fr-FR" dirty="0"/>
          </a:p>
          <a:p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>
                <a:sym typeface="Wingdings" panose="05000000000000000000" pitchFamily="2" charset="2"/>
              </a:rPr>
              <a:t>Fusionner Cellule 1 avec noyau 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>
                <a:sym typeface="Wingdings" panose="05000000000000000000" pitchFamily="2" charset="2"/>
              </a:rPr>
              <a:t>Protéine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6218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Expressivité Variable Dominant</a:t>
            </a:r>
            <a:r>
              <a:rPr lang="fr-FR" baseline="0" dirty="0"/>
              <a:t> </a:t>
            </a:r>
          </a:p>
          <a:p>
            <a:endParaRPr lang="fr-FR" baseline="0" dirty="0"/>
          </a:p>
          <a:p>
            <a:r>
              <a:rPr lang="fr-FR" baseline="0" dirty="0"/>
              <a:t>Avatars 1 et 2</a:t>
            </a:r>
          </a:p>
          <a:p>
            <a:r>
              <a:rPr lang="fr-FR" dirty="0"/>
              <a:t>Couleur non atteint / atteint / atteint clair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6527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Anticipation Expansion Triplets</a:t>
            </a:r>
          </a:p>
          <a:p>
            <a:endParaRPr lang="fr-FR" dirty="0"/>
          </a:p>
          <a:p>
            <a:r>
              <a:rPr lang="fr-FR" dirty="0"/>
              <a:t>Avatar 5</a:t>
            </a:r>
          </a:p>
          <a:p>
            <a:r>
              <a:rPr lang="fr-FR" dirty="0"/>
              <a:t>Avatar 3</a:t>
            </a:r>
          </a:p>
          <a:p>
            <a:r>
              <a:rPr lang="fr-FR" dirty="0"/>
              <a:t>Avatar 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4932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AR Récessif Autosomique Porteur sain</a:t>
            </a:r>
            <a:r>
              <a:rPr lang="fr-FR" baseline="0" dirty="0"/>
              <a:t> Transmission Hétérozygote</a:t>
            </a:r>
          </a:p>
          <a:p>
            <a:endParaRPr lang="fr-FR" baseline="0" dirty="0"/>
          </a:p>
          <a:p>
            <a:r>
              <a:rPr lang="fr-FR" baseline="0" dirty="0"/>
              <a:t>Avatar 3 en haut</a:t>
            </a:r>
          </a:p>
          <a:p>
            <a:r>
              <a:rPr lang="fr-FR" baseline="0" dirty="0"/>
              <a:t>Avatar 4 en bas</a:t>
            </a:r>
          </a:p>
          <a:p>
            <a:endParaRPr lang="fr-FR" baseline="0" dirty="0"/>
          </a:p>
          <a:p>
            <a:r>
              <a:rPr lang="fr-FR" baseline="0" dirty="0"/>
              <a:t>Tous couleur non atteint sauf celui encadré couleur atteint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9235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AR Récessif Autosomique Atteint Transmission Hétérozygote</a:t>
            </a:r>
          </a:p>
          <a:p>
            <a:endParaRPr lang="fr-FR" dirty="0"/>
          </a:p>
          <a:p>
            <a:r>
              <a:rPr lang="fr-FR" baseline="0" dirty="0"/>
              <a:t>Avatar 3 en haut</a:t>
            </a:r>
          </a:p>
          <a:p>
            <a:r>
              <a:rPr lang="fr-FR" baseline="0" dirty="0"/>
              <a:t>Avatar 4 en bas</a:t>
            </a:r>
          </a:p>
          <a:p>
            <a:endParaRPr lang="fr-FR" baseline="0" dirty="0"/>
          </a:p>
          <a:p>
            <a:r>
              <a:rPr lang="fr-FR" baseline="0" dirty="0"/>
              <a:t>Tous couleur non atteint sauf celui encadré couleur atteint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257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AR Récessif Autosomique Atteint</a:t>
            </a:r>
            <a:r>
              <a:rPr lang="fr-FR" baseline="0" dirty="0"/>
              <a:t> Porteur Sain  </a:t>
            </a:r>
            <a:r>
              <a:rPr lang="fr-FR" dirty="0"/>
              <a:t>Hétérozygote</a:t>
            </a:r>
          </a:p>
          <a:p>
            <a:endParaRPr lang="fr-FR" dirty="0"/>
          </a:p>
          <a:p>
            <a:r>
              <a:rPr lang="fr-FR" baseline="0" dirty="0"/>
              <a:t>Avatar 3 en haut</a:t>
            </a:r>
          </a:p>
          <a:p>
            <a:r>
              <a:rPr lang="fr-FR" baseline="0" dirty="0"/>
              <a:t>Avatar 4 en bas</a:t>
            </a:r>
          </a:p>
          <a:p>
            <a:endParaRPr lang="fr-FR" baseline="0" dirty="0"/>
          </a:p>
          <a:p>
            <a:r>
              <a:rPr lang="fr-FR" baseline="0" dirty="0"/>
              <a:t>Tous couleur non atteint sauf celui encadré couleur atteint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7440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AR Récessif Autosomique Porteur sain Transmission Hétérozygote</a:t>
            </a:r>
          </a:p>
          <a:p>
            <a:endParaRPr lang="fr-FR" dirty="0"/>
          </a:p>
          <a:p>
            <a:r>
              <a:rPr lang="fr-FR" baseline="0" dirty="0"/>
              <a:t>Avatar 3 en haut</a:t>
            </a:r>
          </a:p>
          <a:p>
            <a:r>
              <a:rPr lang="fr-FR" baseline="0" dirty="0"/>
              <a:t>Avatar 4 en bas</a:t>
            </a:r>
          </a:p>
          <a:p>
            <a:endParaRPr lang="fr-FR" baseline="0" dirty="0"/>
          </a:p>
          <a:p>
            <a:r>
              <a:rPr lang="fr-FR" baseline="0" dirty="0"/>
              <a:t>Tous couleur non atteint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1783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Lié à l’X Conductrice Récessif RLX Hémizygote</a:t>
            </a:r>
          </a:p>
          <a:p>
            <a:endParaRPr lang="fr-FR" dirty="0"/>
          </a:p>
          <a:p>
            <a:r>
              <a:rPr lang="fr-FR" dirty="0"/>
              <a:t>Avatar 1 et 2</a:t>
            </a:r>
          </a:p>
          <a:p>
            <a:r>
              <a:rPr lang="fr-FR" dirty="0"/>
              <a:t>Avatar 6 et 7</a:t>
            </a:r>
          </a:p>
          <a:p>
            <a:endParaRPr lang="fr-FR" dirty="0"/>
          </a:p>
          <a:p>
            <a:r>
              <a:rPr lang="fr-FR" dirty="0"/>
              <a:t>Couleur atteint pour celui qui est encadré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9482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Lié à l’X Conductrice Récessif RLX</a:t>
            </a:r>
          </a:p>
          <a:p>
            <a:endParaRPr lang="fr-FR" dirty="0"/>
          </a:p>
          <a:p>
            <a:r>
              <a:rPr lang="fr-FR" dirty="0"/>
              <a:t>Avatar 1 et 2</a:t>
            </a:r>
          </a:p>
          <a:p>
            <a:r>
              <a:rPr lang="fr-FR" dirty="0"/>
              <a:t>Avatar 6 et 7</a:t>
            </a:r>
          </a:p>
          <a:p>
            <a:endParaRPr lang="fr-FR" dirty="0"/>
          </a:p>
          <a:p>
            <a:r>
              <a:rPr lang="fr-FR" dirty="0"/>
              <a:t>Couleur atteint pour celui qui est encadré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2353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Mitochondrie Hérédité</a:t>
            </a:r>
          </a:p>
          <a:p>
            <a:endParaRPr lang="fr-FR" dirty="0"/>
          </a:p>
          <a:p>
            <a:r>
              <a:rPr lang="fr-FR" dirty="0"/>
              <a:t>Avatar 1 et 2</a:t>
            </a:r>
          </a:p>
          <a:p>
            <a:endParaRPr lang="fr-FR" dirty="0"/>
          </a:p>
          <a:p>
            <a:r>
              <a:rPr lang="fr-FR" dirty="0"/>
              <a:t>Ovocyte 1</a:t>
            </a:r>
            <a:r>
              <a:rPr lang="fr-FR" baseline="0" dirty="0"/>
              <a:t> avec mitochondrie 2 et noyau 2</a:t>
            </a:r>
          </a:p>
          <a:p>
            <a:r>
              <a:rPr lang="fr-FR" dirty="0"/>
              <a:t>Spermatozoïde 1 avec mitochondrie 2 de couleur différente </a:t>
            </a:r>
          </a:p>
          <a:p>
            <a:endParaRPr lang="fr-FR" dirty="0"/>
          </a:p>
          <a:p>
            <a:r>
              <a:rPr lang="fr-FR" dirty="0"/>
              <a:t>Cellule 1 avec noyau 1 bicolore et mitochondrie</a:t>
            </a:r>
            <a:r>
              <a:rPr lang="fr-FR" baseline="0" dirty="0"/>
              <a:t> de la couleur de l’ovocyte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9238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Mitochondrie Hérédité </a:t>
            </a:r>
            <a:r>
              <a:rPr lang="fr-FR" dirty="0" err="1"/>
              <a:t>Hétéroplasmie</a:t>
            </a:r>
            <a:endParaRPr lang="fr-FR" dirty="0"/>
          </a:p>
          <a:p>
            <a:r>
              <a:rPr lang="fr-FR" dirty="0"/>
              <a:t>Mitochondrie</a:t>
            </a:r>
            <a:r>
              <a:rPr lang="fr-FR" baseline="0" dirty="0"/>
              <a:t> 2</a:t>
            </a:r>
          </a:p>
          <a:p>
            <a:r>
              <a:rPr lang="fr-FR" baseline="0" dirty="0"/>
              <a:t>Cellule 1</a:t>
            </a:r>
          </a:p>
          <a:p>
            <a:r>
              <a:rPr lang="fr-FR" baseline="0" dirty="0"/>
              <a:t>Spermatozoïde 1</a:t>
            </a:r>
          </a:p>
          <a:p>
            <a:r>
              <a:rPr lang="fr-FR" baseline="0" dirty="0"/>
              <a:t>Garder deux couleurs pour les mitochondries : atteint/non atteint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836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Corps humain Organes Planche anatomique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Bonhomme enfant asexué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Enlever rose et bleu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2002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Mosaïque Placenta</a:t>
            </a:r>
            <a:r>
              <a:rPr lang="fr-FR" baseline="0" dirty="0"/>
              <a:t> Fœtus</a:t>
            </a:r>
          </a:p>
          <a:p>
            <a:r>
              <a:rPr lang="fr-FR" baseline="0" dirty="0"/>
              <a:t>Avatar fœtus 1</a:t>
            </a:r>
          </a:p>
          <a:p>
            <a:r>
              <a:rPr lang="fr-FR" baseline="0" dirty="0"/>
              <a:t>Garder les deux couleurs différentes fœtus/placenta : atteint/non atteint</a:t>
            </a:r>
          </a:p>
          <a:p>
            <a:r>
              <a:rPr lang="fr-FR" baseline="0" dirty="0"/>
              <a:t>Gris des fœtus = couleur « non atteint »</a:t>
            </a:r>
          </a:p>
          <a:p>
            <a:r>
              <a:rPr lang="fr-FR" baseline="0" dirty="0"/>
              <a:t>Violet des fœtus et bleu des cellules = couleur « atteint »</a:t>
            </a:r>
          </a:p>
          <a:p>
            <a:r>
              <a:rPr lang="fr-FR" baseline="0" dirty="0"/>
              <a:t>Enlever la légende en haut à droite</a:t>
            </a:r>
          </a:p>
          <a:p>
            <a:r>
              <a:rPr lang="fr-FR" baseline="0" dirty="0"/>
              <a:t>FN = faux négatif</a:t>
            </a:r>
          </a:p>
          <a:p>
            <a:r>
              <a:rPr lang="fr-FR" baseline="0" dirty="0"/>
              <a:t>FP = faux positif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2576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Mosaïque Somatique</a:t>
            </a:r>
          </a:p>
          <a:p>
            <a:endParaRPr lang="fr-FR" dirty="0"/>
          </a:p>
          <a:p>
            <a:r>
              <a:rPr lang="fr-FR" dirty="0"/>
              <a:t>Cellule</a:t>
            </a:r>
            <a:r>
              <a:rPr lang="fr-FR" baseline="0" dirty="0"/>
              <a:t> 1</a:t>
            </a:r>
          </a:p>
          <a:p>
            <a:r>
              <a:rPr lang="fr-FR" baseline="0" dirty="0"/>
              <a:t>Spermatozoïde 1</a:t>
            </a:r>
          </a:p>
          <a:p>
            <a:r>
              <a:rPr lang="fr-FR" baseline="0" dirty="0"/>
              <a:t>Garder deux couleurs</a:t>
            </a:r>
          </a:p>
          <a:p>
            <a:r>
              <a:rPr lang="fr-FR" baseline="0" dirty="0"/>
              <a:t>Saumon = couleur « non atteint »</a:t>
            </a:r>
          </a:p>
          <a:p>
            <a:r>
              <a:rPr lang="fr-FR" baseline="0" dirty="0"/>
              <a:t>Marron = couleur « atteint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6180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Mosaïque Germinale</a:t>
            </a:r>
          </a:p>
          <a:p>
            <a:endParaRPr lang="fr-FR" dirty="0"/>
          </a:p>
          <a:p>
            <a:r>
              <a:rPr lang="fr-FR" dirty="0"/>
              <a:t>Avatar 1 pour l’homme adulte</a:t>
            </a:r>
          </a:p>
          <a:p>
            <a:r>
              <a:rPr lang="fr-FR" dirty="0"/>
              <a:t>Avatar 2 pour la femme</a:t>
            </a:r>
            <a:r>
              <a:rPr lang="fr-FR" baseline="0" dirty="0"/>
              <a:t> adulte</a:t>
            </a:r>
          </a:p>
          <a:p>
            <a:r>
              <a:rPr lang="fr-FR" baseline="0" dirty="0"/>
              <a:t>Avatar 4 pour les 3 enfants</a:t>
            </a:r>
          </a:p>
          <a:p>
            <a:r>
              <a:rPr lang="fr-FR" baseline="0" dirty="0"/>
              <a:t>Garder les couleurs bleu = couleur « non atteint »</a:t>
            </a:r>
          </a:p>
          <a:p>
            <a:r>
              <a:rPr lang="fr-FR" baseline="0" dirty="0"/>
              <a:t>Vert = couleur « atteint »</a:t>
            </a:r>
          </a:p>
          <a:p>
            <a:r>
              <a:rPr lang="fr-FR" baseline="0" dirty="0"/>
              <a:t>Bien faire sur l’avatar 1 les deux couleurs</a:t>
            </a:r>
          </a:p>
          <a:p>
            <a:r>
              <a:rPr lang="fr-FR" baseline="0" dirty="0"/>
              <a:t>Utiliser chromosome 1 pour les bâtons, garder les croix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861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Empreinte</a:t>
            </a:r>
            <a:r>
              <a:rPr lang="fr-FR" baseline="0" dirty="0"/>
              <a:t> Parental Expression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505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Disomie Uniparentale </a:t>
            </a:r>
            <a:r>
              <a:rPr lang="fr-FR" dirty="0" err="1"/>
              <a:t>dup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Spermatozoide</a:t>
            </a:r>
            <a:r>
              <a:rPr lang="fr-FR" dirty="0"/>
              <a:t> 1</a:t>
            </a:r>
          </a:p>
          <a:p>
            <a:r>
              <a:rPr lang="fr-FR" dirty="0"/>
              <a:t>Ovocyte 1</a:t>
            </a:r>
          </a:p>
          <a:p>
            <a:r>
              <a:rPr lang="fr-FR" dirty="0"/>
              <a:t>Chromosome</a:t>
            </a:r>
            <a:r>
              <a:rPr lang="fr-FR" baseline="0" dirty="0"/>
              <a:t> 1</a:t>
            </a:r>
          </a:p>
          <a:p>
            <a:r>
              <a:rPr lang="fr-FR" baseline="0" dirty="0"/>
              <a:t>Garde la différence de couleur : rouge = couleur femme et bleu = couleur homme</a:t>
            </a:r>
          </a:p>
          <a:p>
            <a:endParaRPr lang="fr-FR" baseline="0" dirty="0"/>
          </a:p>
          <a:p>
            <a:r>
              <a:rPr lang="fr-FR" baseline="0" dirty="0"/>
              <a:t>Garder une différenciation entre l’exemple du haut et les trois autres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390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</a:t>
            </a:r>
            <a:r>
              <a:rPr lang="fr-FR" dirty="0" err="1"/>
              <a:t>Prader</a:t>
            </a:r>
            <a:r>
              <a:rPr lang="fr-FR" dirty="0"/>
              <a:t> </a:t>
            </a:r>
            <a:r>
              <a:rPr lang="fr-FR" dirty="0" err="1"/>
              <a:t>Willi</a:t>
            </a:r>
            <a:r>
              <a:rPr lang="fr-FR" dirty="0"/>
              <a:t> </a:t>
            </a:r>
            <a:r>
              <a:rPr lang="fr-FR" dirty="0" err="1"/>
              <a:t>dup</a:t>
            </a:r>
            <a:r>
              <a:rPr lang="fr-FR" dirty="0"/>
              <a:t> </a:t>
            </a:r>
            <a:r>
              <a:rPr lang="fr-FR" dirty="0" err="1"/>
              <a:t>Disomie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3419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</a:t>
            </a:r>
            <a:r>
              <a:rPr lang="fr-FR" dirty="0" err="1"/>
              <a:t>Prader</a:t>
            </a:r>
            <a:r>
              <a:rPr lang="fr-FR" dirty="0"/>
              <a:t> </a:t>
            </a:r>
            <a:r>
              <a:rPr lang="fr-FR" dirty="0" err="1"/>
              <a:t>Willi</a:t>
            </a:r>
            <a:r>
              <a:rPr lang="fr-FR" dirty="0"/>
              <a:t> </a:t>
            </a:r>
            <a:r>
              <a:rPr lang="fr-FR" dirty="0" err="1"/>
              <a:t>dup</a:t>
            </a:r>
            <a:r>
              <a:rPr lang="fr-FR" dirty="0"/>
              <a:t> </a:t>
            </a:r>
            <a:r>
              <a:rPr lang="fr-FR" dirty="0" err="1"/>
              <a:t>Disomie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1166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</a:t>
            </a:r>
            <a:r>
              <a:rPr lang="fr-FR" dirty="0" err="1"/>
              <a:t>Monogénique</a:t>
            </a:r>
            <a:r>
              <a:rPr lang="fr-FR" dirty="0"/>
              <a:t> Polygénique Multifactoriel Environnement </a:t>
            </a:r>
          </a:p>
          <a:p>
            <a:endParaRPr lang="fr-FR" dirty="0"/>
          </a:p>
          <a:p>
            <a:r>
              <a:rPr lang="fr-FR" dirty="0" err="1"/>
              <a:t>Chrosomome</a:t>
            </a:r>
            <a:r>
              <a:rPr lang="fr-FR" baseline="0" dirty="0"/>
              <a:t> 3 à utiliser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8702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</a:t>
            </a:r>
            <a:r>
              <a:rPr lang="fr-FR" dirty="0" err="1"/>
              <a:t>Monogénique</a:t>
            </a:r>
            <a:r>
              <a:rPr lang="fr-FR" dirty="0"/>
              <a:t> Polygénique</a:t>
            </a:r>
            <a:r>
              <a:rPr lang="fr-FR" baseline="0" dirty="0"/>
              <a:t> Environnement </a:t>
            </a:r>
          </a:p>
          <a:p>
            <a:endParaRPr lang="fr-FR" baseline="0" dirty="0"/>
          </a:p>
          <a:p>
            <a:r>
              <a:rPr lang="fr-FR" baseline="0" dirty="0"/>
              <a:t>Dans l’arbre généalogique garder une différence de couleur pour les blancs : blanc = couleur « atteint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4678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Variation Effet Polymorphisme Fréquence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921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Cellule Division Spécialisation	Pluripotente</a:t>
            </a:r>
            <a:r>
              <a:rPr lang="fr-FR" baseline="0" dirty="0"/>
              <a:t> Totipotente</a:t>
            </a:r>
          </a:p>
          <a:p>
            <a:endParaRPr lang="fr-FR" baseline="0" dirty="0"/>
          </a:p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9059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Prise de sang Salive Prélèvement</a:t>
            </a:r>
            <a:r>
              <a:rPr lang="fr-FR" baseline="0" dirty="0"/>
              <a:t> Biopsie Urines</a:t>
            </a:r>
          </a:p>
          <a:p>
            <a:endParaRPr lang="fr-FR" baseline="0" dirty="0"/>
          </a:p>
          <a:p>
            <a:r>
              <a:rPr lang="fr-FR" baseline="0" dirty="0"/>
              <a:t>Reprendre les même idées mais attention images peut être pas libre de droit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3089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Prélèvement Trio Exome Génome</a:t>
            </a:r>
          </a:p>
          <a:p>
            <a:endParaRPr lang="fr-FR" dirty="0"/>
          </a:p>
          <a:p>
            <a:r>
              <a:rPr lang="fr-FR" dirty="0"/>
              <a:t>Avatar 3 pour tous</a:t>
            </a:r>
            <a:endParaRPr lang="fr-FR" baseline="0" dirty="0"/>
          </a:p>
          <a:p>
            <a:endParaRPr lang="fr-FR" dirty="0"/>
          </a:p>
          <a:p>
            <a:r>
              <a:rPr lang="fr-FR" dirty="0"/>
              <a:t>Garder les deux couleurs avec</a:t>
            </a:r>
            <a:r>
              <a:rPr lang="fr-FR" baseline="0" dirty="0"/>
              <a:t> bleu = couleur « non atteint » et vert = couleur « atteint »</a:t>
            </a:r>
          </a:p>
          <a:p>
            <a:endParaRPr lang="fr-FR" baseline="0" dirty="0"/>
          </a:p>
          <a:p>
            <a:r>
              <a:rPr lang="fr-FR" baseline="0" dirty="0"/>
              <a:t>Utiliser chromosome 1</a:t>
            </a:r>
          </a:p>
          <a:p>
            <a:r>
              <a:rPr lang="fr-FR" baseline="0" dirty="0"/>
              <a:t>Garder la croix sur celui en bas à gauche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2044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Prélèvement Famille Exome Génome</a:t>
            </a:r>
          </a:p>
          <a:p>
            <a:endParaRPr lang="fr-FR" dirty="0"/>
          </a:p>
          <a:p>
            <a:r>
              <a:rPr lang="fr-FR" dirty="0"/>
              <a:t>Avatar 3 pour tous</a:t>
            </a:r>
          </a:p>
          <a:p>
            <a:endParaRPr lang="fr-FR" dirty="0"/>
          </a:p>
          <a:p>
            <a:r>
              <a:rPr lang="fr-FR" dirty="0"/>
              <a:t>Garder les deux couleurs avec bleu = couleur « non atteint » et vert = couleur « atteint »</a:t>
            </a:r>
          </a:p>
          <a:p>
            <a:endParaRPr lang="fr-FR" dirty="0"/>
          </a:p>
          <a:p>
            <a:r>
              <a:rPr lang="fr-FR" dirty="0"/>
              <a:t>Utiliser chromosome 1</a:t>
            </a:r>
          </a:p>
          <a:p>
            <a:r>
              <a:rPr lang="fr-FR" dirty="0"/>
              <a:t>Garder la croix sur ceux qui l’ont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4697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Cellule Division Spécialisation	Pluripotente Totipotente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Même image que 6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059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</a:t>
            </a:r>
            <a:r>
              <a:rPr lang="fr-FR" dirty="0" err="1"/>
              <a:t>iPS</a:t>
            </a:r>
            <a:r>
              <a:rPr lang="fr-FR" baseline="0" dirty="0"/>
              <a:t> Cellules souches Différenciation Induction</a:t>
            </a:r>
          </a:p>
          <a:p>
            <a:endParaRPr lang="fr-FR" baseline="0" dirty="0"/>
          </a:p>
          <a:p>
            <a:r>
              <a:rPr lang="fr-FR" baseline="0" dirty="0"/>
              <a:t>Cellule 1</a:t>
            </a:r>
          </a:p>
          <a:p>
            <a:endParaRPr lang="fr-FR" baseline="0" dirty="0"/>
          </a:p>
          <a:p>
            <a:r>
              <a:rPr lang="fr-FR" baseline="0" dirty="0"/>
              <a:t>Remettre les images des cellules différenciées de la dia 57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109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0042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Développement Fœtus</a:t>
            </a:r>
            <a:r>
              <a:rPr lang="fr-FR" baseline="0" dirty="0"/>
              <a:t> Grossesse Frise Prénatal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9432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Grossesse</a:t>
            </a:r>
            <a:r>
              <a:rPr lang="fr-FR" baseline="0" dirty="0"/>
              <a:t> Frise Echographie Prénatal Terme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2711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Biopsie Prélèvement Trophoblaste BT Prénatal Villosités choriales Placenta</a:t>
            </a:r>
          </a:p>
          <a:p>
            <a:endParaRPr lang="fr-FR" dirty="0"/>
          </a:p>
          <a:p>
            <a:r>
              <a:rPr lang="fr-FR" dirty="0"/>
              <a:t>Avatar fœtus 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7388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Amniocentèse Liquide amniotique LA Prénatal Prélèvement </a:t>
            </a:r>
          </a:p>
          <a:p>
            <a:endParaRPr lang="fr-FR" dirty="0"/>
          </a:p>
          <a:p>
            <a:r>
              <a:rPr lang="fr-FR" dirty="0"/>
              <a:t>Avatar fœtus 1</a:t>
            </a:r>
          </a:p>
          <a:p>
            <a:endParaRPr lang="fr-FR" dirty="0"/>
          </a:p>
          <a:p>
            <a:r>
              <a:rPr lang="fr-FR" dirty="0"/>
              <a:t>Chromosome</a:t>
            </a:r>
            <a:r>
              <a:rPr lang="fr-FR" baseline="0" dirty="0"/>
              <a:t> 2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3645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Sang Fœtal Ponction PSF Prénatal Cordon Prélèvement </a:t>
            </a:r>
          </a:p>
          <a:p>
            <a:endParaRPr lang="fr-FR" dirty="0"/>
          </a:p>
          <a:p>
            <a:r>
              <a:rPr lang="fr-FR" dirty="0"/>
              <a:t>Avatar fœtus 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832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Cellule Organite Mitochondrie Cytoplasme</a:t>
            </a:r>
            <a:r>
              <a:rPr lang="fr-FR" baseline="0" dirty="0"/>
              <a:t> Noyau</a:t>
            </a:r>
          </a:p>
          <a:p>
            <a:endParaRPr lang="fr-FR" baseline="0" dirty="0"/>
          </a:p>
          <a:p>
            <a:r>
              <a:rPr lang="fr-FR" baseline="0" dirty="0"/>
              <a:t>Cellule 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447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DPNI ADN circulant Prénatal Sang maternel</a:t>
            </a:r>
          </a:p>
          <a:p>
            <a:endParaRPr lang="fr-FR" dirty="0"/>
          </a:p>
          <a:p>
            <a:r>
              <a:rPr lang="fr-FR" dirty="0"/>
              <a:t>Avatar fœtus</a:t>
            </a:r>
            <a:r>
              <a:rPr lang="fr-FR" baseline="0" dirty="0"/>
              <a:t>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9741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DPI Préimplantatoire Parcours Embryon</a:t>
            </a:r>
          </a:p>
          <a:p>
            <a:endParaRPr lang="fr-FR" dirty="0"/>
          </a:p>
          <a:p>
            <a:r>
              <a:rPr lang="fr-FR" dirty="0" err="1"/>
              <a:t>Spermatozoide</a:t>
            </a:r>
            <a:r>
              <a:rPr lang="fr-FR" dirty="0"/>
              <a:t> 1</a:t>
            </a:r>
          </a:p>
          <a:p>
            <a:r>
              <a:rPr lang="fr-FR" dirty="0"/>
              <a:t>Ovocyte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9027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SPI Indirect Exclusion Direct</a:t>
            </a:r>
          </a:p>
          <a:p>
            <a:endParaRPr lang="fr-FR" dirty="0"/>
          </a:p>
          <a:p>
            <a:r>
              <a:rPr lang="fr-FR" dirty="0"/>
              <a:t>Chromosome 1</a:t>
            </a:r>
          </a:p>
          <a:p>
            <a:endParaRPr lang="fr-FR" dirty="0"/>
          </a:p>
          <a:p>
            <a:r>
              <a:rPr lang="fr-FR" dirty="0"/>
              <a:t>Bie</a:t>
            </a:r>
            <a:r>
              <a:rPr lang="fr-FR" baseline="0" dirty="0"/>
              <a:t>n garder les couleurs différentes sans utiliser le code couleur « atteint » « non atteint »</a:t>
            </a:r>
          </a:p>
          <a:p>
            <a:r>
              <a:rPr lang="fr-FR" baseline="0" dirty="0"/>
              <a:t>Bien garder la croix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35692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Grossesse </a:t>
            </a:r>
            <a:r>
              <a:rPr lang="fr-FR" dirty="0" err="1"/>
              <a:t>gemellaire</a:t>
            </a:r>
            <a:r>
              <a:rPr lang="fr-FR" dirty="0"/>
              <a:t> bichoriale </a:t>
            </a:r>
            <a:r>
              <a:rPr lang="fr-FR" dirty="0" err="1"/>
              <a:t>Monochoriale</a:t>
            </a:r>
            <a:r>
              <a:rPr lang="fr-FR" dirty="0"/>
              <a:t> Biamniotique </a:t>
            </a:r>
            <a:r>
              <a:rPr lang="fr-FR" dirty="0" err="1"/>
              <a:t>Monoamiotique</a:t>
            </a:r>
            <a:r>
              <a:rPr lang="fr-FR" dirty="0"/>
              <a:t> Jumeau</a:t>
            </a:r>
          </a:p>
          <a:p>
            <a:endParaRPr lang="fr-FR" dirty="0"/>
          </a:p>
          <a:p>
            <a:r>
              <a:rPr lang="fr-FR" dirty="0"/>
              <a:t>Avatar</a:t>
            </a:r>
            <a:r>
              <a:rPr lang="fr-FR" baseline="0" dirty="0"/>
              <a:t> fœtus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629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1B273-EDB7-4E83-9582-B2BB9F7CEFF3}" type="slidenum">
              <a:rPr lang="fr-FR" smtClean="0"/>
              <a:t>133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12896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Analyse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Bioinformatique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Exome,</a:t>
            </a:r>
            <a:r>
              <a:rPr lang="fr-FR" dirty="0"/>
              <a:t> V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ariations,</a:t>
            </a:r>
            <a:r>
              <a:rPr lang="fr-FR" dirty="0"/>
              <a:t> I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nterprétation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9327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Anomalie de structure, Génome, </a:t>
            </a:r>
            <a:r>
              <a:rPr lang="fr-FR" dirty="0" err="1"/>
              <a:t>Chromotrypsis</a:t>
            </a:r>
            <a:endParaRPr lang="fr-FR" dirty="0"/>
          </a:p>
          <a:p>
            <a:endParaRPr lang="fr-FR" dirty="0"/>
          </a:p>
          <a:p>
            <a:r>
              <a:rPr lang="fr-FR" dirty="0"/>
              <a:t>Image à fournir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9663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Omics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fr-FR" dirty="0"/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Multiomics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fr-FR" dirty="0"/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RNAseq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Epigénétique,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Protéome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522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Analyses intégrées,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WGS,</a:t>
            </a:r>
            <a:r>
              <a:rPr lang="fr-FR" dirty="0"/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RNAseq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OMICs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combinaison, technique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Exon 1</a:t>
            </a:r>
          </a:p>
          <a:p>
            <a:r>
              <a:rPr lang="fr-FR" dirty="0"/>
              <a:t>Intron</a:t>
            </a:r>
            <a:r>
              <a:rPr lang="fr-FR" baseline="0" dirty="0"/>
              <a:t> 1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7466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séquençage,</a:t>
            </a:r>
            <a:r>
              <a:rPr lang="fr-FR" baseline="0" dirty="0"/>
              <a:t> techniques, avantages, inconvénients, OMICS</a:t>
            </a:r>
          </a:p>
          <a:p>
            <a:endParaRPr lang="fr-FR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823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Cellule</a:t>
            </a:r>
            <a:r>
              <a:rPr lang="fr-FR" baseline="0" dirty="0"/>
              <a:t> musculaire Muscle Sarcomère Myofilament </a:t>
            </a:r>
          </a:p>
          <a:p>
            <a:endParaRPr lang="fr-FR" baseline="0" dirty="0"/>
          </a:p>
          <a:p>
            <a:r>
              <a:rPr lang="fr-FR" baseline="0" dirty="0"/>
              <a:t>Cellule 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3344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Avantages,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Inconvénients,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Comparaison,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Panel,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NGS, SHD,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Tableau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6300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Méiose,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Trisomie,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Monosomie,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disjonction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Pour schéma</a:t>
            </a:r>
            <a:r>
              <a:rPr lang="fr-FR" baseline="0" dirty="0"/>
              <a:t> de gauche reprendre dia 14 « méiose »</a:t>
            </a:r>
          </a:p>
          <a:p>
            <a:r>
              <a:rPr lang="fr-FR" baseline="0" dirty="0"/>
              <a:t>Pour schéma de droite : reprendre même modèle en adaptant le nombre de chromosomes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02227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Caryotype,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Trisomie ,21,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T21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Caryotype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en rajoutant un chromosome 21,</a:t>
            </a: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Encadrement à laisser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0272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Caryotype,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Trisomie, 21,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Translocation, robertsonnienne,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T21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fournir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66769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Caryotype,</a:t>
            </a:r>
            <a:r>
              <a:rPr lang="fr-FR" dirty="0"/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Trisome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,18,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T18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Caryotype 1 avec un chromosome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 à rajouter en +</a:t>
            </a: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Encadrement à garder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68385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clés 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Caryotype,</a:t>
            </a:r>
            <a:r>
              <a:rPr lang="fr-FR" dirty="0"/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Trisome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,13,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T13</a:t>
            </a:r>
            <a:endParaRPr lang="fr-FR" dirty="0"/>
          </a:p>
          <a:p>
            <a:endParaRPr lang="fr-FR" dirty="0"/>
          </a:p>
          <a:p>
            <a:r>
              <a:rPr lang="fr-FR" dirty="0"/>
              <a:t>Caryotype 1 avec un chromosome 13 à rajouter en +</a:t>
            </a:r>
          </a:p>
          <a:p>
            <a:r>
              <a:rPr lang="fr-FR" dirty="0"/>
              <a:t>Encadrement à mettre autour des 3 chromosomes</a:t>
            </a:r>
            <a:r>
              <a:rPr lang="fr-FR" baseline="0" dirty="0"/>
              <a:t> 13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91575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clés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Caryotype</a:t>
            </a:r>
            <a:r>
              <a:rPr lang="en-US" dirty="0"/>
              <a:t> ;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Monosomie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 X</a:t>
            </a:r>
            <a:r>
              <a:rPr lang="en-US" dirty="0"/>
              <a:t> ;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Turner</a:t>
            </a:r>
            <a:r>
              <a:rPr lang="en-US" dirty="0"/>
              <a:t>  ;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45X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Caryotype</a:t>
            </a:r>
            <a:r>
              <a:rPr lang="en-US" dirty="0"/>
              <a:t> 1 sans</a:t>
            </a:r>
            <a:r>
              <a:rPr lang="en-US" baseline="0" dirty="0"/>
              <a:t> le Y</a:t>
            </a:r>
          </a:p>
          <a:p>
            <a:r>
              <a:rPr lang="en-US" baseline="0" dirty="0" err="1"/>
              <a:t>Garder</a:t>
            </a:r>
            <a:r>
              <a:rPr lang="en-US" baseline="0" dirty="0"/>
              <a:t> cadre </a:t>
            </a:r>
            <a:r>
              <a:rPr lang="en-US" baseline="0" dirty="0" err="1"/>
              <a:t>autour</a:t>
            </a:r>
            <a:r>
              <a:rPr lang="en-US" baseline="0" dirty="0"/>
              <a:t> du 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95272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Caryotype,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Klinefelter,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  XXY,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XXY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Caryotype 1 en rajoutant un chromosome</a:t>
            </a:r>
            <a:r>
              <a:rPr lang="fr-FR" baseline="0" dirty="0"/>
              <a:t> X</a:t>
            </a:r>
          </a:p>
          <a:p>
            <a:r>
              <a:rPr lang="fr-FR" baseline="0" dirty="0"/>
              <a:t>Rajouter encadrement autour des deux X et du Y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94664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Translocation, Réciproque Chromosome Variation de structure</a:t>
            </a:r>
          </a:p>
          <a:p>
            <a:endParaRPr lang="fr-FR" dirty="0"/>
          </a:p>
          <a:p>
            <a:r>
              <a:rPr lang="fr-FR" dirty="0"/>
              <a:t>Chromosome 1</a:t>
            </a:r>
          </a:p>
          <a:p>
            <a:r>
              <a:rPr lang="fr-FR" dirty="0"/>
              <a:t>Pas besoin</a:t>
            </a:r>
            <a:r>
              <a:rPr lang="fr-FR" baseline="0" dirty="0"/>
              <a:t> de garder les silhouettes humaines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22251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Translocation</a:t>
            </a:r>
            <a:r>
              <a:rPr lang="fr-FR" baseline="0" dirty="0"/>
              <a:t> Réciproque Chromosome Variation de structure Caryotype</a:t>
            </a:r>
          </a:p>
          <a:p>
            <a:endParaRPr lang="fr-FR" baseline="0" dirty="0"/>
          </a:p>
          <a:p>
            <a:r>
              <a:rPr lang="fr-FR" baseline="0" dirty="0"/>
              <a:t>A fournir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184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Caryotype Chromosomes Masculin Homme</a:t>
            </a:r>
          </a:p>
          <a:p>
            <a:endParaRPr lang="fr-FR" dirty="0"/>
          </a:p>
          <a:p>
            <a:r>
              <a:rPr lang="fr-FR" dirty="0"/>
              <a:t>Avatar 1</a:t>
            </a:r>
          </a:p>
          <a:p>
            <a:r>
              <a:rPr lang="fr-FR" dirty="0"/>
              <a:t>Caryotype 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99824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Translocation</a:t>
            </a:r>
            <a:r>
              <a:rPr lang="fr-FR" baseline="0" dirty="0"/>
              <a:t> Robertsonnienne Chromosome Variation de structure</a:t>
            </a:r>
          </a:p>
          <a:p>
            <a:endParaRPr lang="fr-FR" baseline="0" dirty="0"/>
          </a:p>
          <a:p>
            <a:r>
              <a:rPr lang="fr-FR" baseline="0" dirty="0"/>
              <a:t>Chromosome 1</a:t>
            </a:r>
          </a:p>
          <a:p>
            <a:r>
              <a:rPr lang="fr-FR" baseline="0" dirty="0"/>
              <a:t>Pas de besoin des silhouettes humaines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00459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Translocation</a:t>
            </a:r>
            <a:r>
              <a:rPr lang="fr-FR" baseline="0" dirty="0"/>
              <a:t> Robertsonnienne Chromosome Variation de structure Caryotype</a:t>
            </a:r>
          </a:p>
          <a:p>
            <a:endParaRPr lang="fr-FR" baseline="0" dirty="0"/>
          </a:p>
          <a:p>
            <a:r>
              <a:rPr lang="fr-FR" baseline="0" dirty="0"/>
              <a:t>A fournir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23522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Inversion Péricentrique Chromosome</a:t>
            </a:r>
            <a:r>
              <a:rPr lang="fr-FR" baseline="0" dirty="0"/>
              <a:t> Variation de structure Caryotype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Chromosome 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Image de caryotype à fournir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71767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Inversion Paracentrique Chromosome</a:t>
            </a:r>
            <a:r>
              <a:rPr lang="fr-FR" baseline="0" dirty="0"/>
              <a:t> Variation de structure Caryotype</a:t>
            </a:r>
            <a:endParaRPr lang="fr-FR" dirty="0"/>
          </a:p>
          <a:p>
            <a:endParaRPr lang="fr-FR" dirty="0"/>
          </a:p>
          <a:p>
            <a:r>
              <a:rPr lang="fr-FR" dirty="0"/>
              <a:t>Chromosome 1</a:t>
            </a:r>
          </a:p>
          <a:p>
            <a:r>
              <a:rPr lang="fr-FR" dirty="0"/>
              <a:t>Image de caryotype à fournir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12634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Anneau Chromosome</a:t>
            </a:r>
            <a:r>
              <a:rPr lang="fr-FR" baseline="0" dirty="0"/>
              <a:t> Variation de structure Caryotype</a:t>
            </a:r>
            <a:endParaRPr lang="fr-FR" dirty="0"/>
          </a:p>
          <a:p>
            <a:endParaRPr lang="fr-FR" dirty="0"/>
          </a:p>
          <a:p>
            <a:r>
              <a:rPr lang="fr-FR" dirty="0"/>
              <a:t>Chromosome 1</a:t>
            </a:r>
          </a:p>
          <a:p>
            <a:r>
              <a:rPr lang="fr-FR" dirty="0"/>
              <a:t>Image de caryotype à fournir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36933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Copie</a:t>
            </a:r>
            <a:r>
              <a:rPr lang="fr-FR" baseline="0" dirty="0"/>
              <a:t> Variation CNV Délétion Duplication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fr-FR" baseline="0" dirty="0"/>
            </a:br>
            <a:r>
              <a:rPr lang="fr-FR" baseline="0" dirty="0"/>
              <a:t>Chromosome 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38855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Variation Classification Interprétation VSI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10401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Variation Génique Insertion Délétion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06670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Variation Génique Sanger Insertion Substitution</a:t>
            </a:r>
          </a:p>
          <a:p>
            <a:endParaRPr lang="fr-FR" dirty="0"/>
          </a:p>
          <a:p>
            <a:r>
              <a:rPr lang="fr-FR" dirty="0"/>
              <a:t>A refaire avec design de </a:t>
            </a:r>
            <a:r>
              <a:rPr lang="fr-FR" dirty="0" err="1"/>
              <a:t>sanger</a:t>
            </a:r>
            <a:r>
              <a:rPr lang="fr-FR" dirty="0"/>
              <a:t> 1 et </a:t>
            </a:r>
            <a:r>
              <a:rPr lang="fr-FR" dirty="0" err="1"/>
              <a:t>sanger</a:t>
            </a:r>
            <a:r>
              <a:rPr lang="fr-FR" dirty="0"/>
              <a:t> 2</a:t>
            </a:r>
          </a:p>
          <a:p>
            <a:r>
              <a:rPr lang="fr-FR" dirty="0"/>
              <a:t>Mettre</a:t>
            </a:r>
            <a:r>
              <a:rPr lang="fr-FR" baseline="0" dirty="0"/>
              <a:t> une séparation entre les deux schémas de gauche et les deux de droites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51997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Variation Faux –sens Ponctuelle Codon Schéma </a:t>
            </a:r>
          </a:p>
          <a:p>
            <a:endParaRPr lang="fr-FR" dirty="0"/>
          </a:p>
          <a:p>
            <a:r>
              <a:rPr lang="fr-FR" dirty="0"/>
              <a:t>Enlever logo en haut a gauche</a:t>
            </a:r>
          </a:p>
          <a:p>
            <a:r>
              <a:rPr lang="fr-FR" dirty="0"/>
              <a:t>Enlever les numéros des codons et des bases </a:t>
            </a:r>
          </a:p>
          <a:p>
            <a:r>
              <a:rPr lang="fr-FR" dirty="0"/>
              <a:t>Enlever « codon </a:t>
            </a:r>
            <a:r>
              <a:rPr lang="fr-FR" dirty="0" err="1"/>
              <a:t>number</a:t>
            </a:r>
            <a:r>
              <a:rPr lang="fr-FR" dirty="0"/>
              <a:t> » et « base </a:t>
            </a:r>
            <a:r>
              <a:rPr lang="fr-FR" dirty="0" err="1"/>
              <a:t>number</a:t>
            </a:r>
            <a:r>
              <a:rPr lang="fr-FR" dirty="0"/>
              <a:t> »</a:t>
            </a:r>
          </a:p>
          <a:p>
            <a:r>
              <a:rPr lang="fr-FR" dirty="0"/>
              <a:t>Remplacer </a:t>
            </a:r>
            <a:r>
              <a:rPr lang="fr-FR" dirty="0" err="1"/>
              <a:t>unaltered</a:t>
            </a:r>
            <a:r>
              <a:rPr lang="fr-FR" dirty="0"/>
              <a:t> par non altéré</a:t>
            </a:r>
          </a:p>
          <a:p>
            <a:r>
              <a:rPr lang="fr-FR" dirty="0"/>
              <a:t>Remplacer </a:t>
            </a:r>
            <a:r>
              <a:rPr lang="fr-FR" dirty="0" err="1"/>
              <a:t>altered</a:t>
            </a:r>
            <a:r>
              <a:rPr lang="fr-FR" dirty="0"/>
              <a:t> par </a:t>
            </a:r>
            <a:r>
              <a:rPr lang="fr-FR" dirty="0" err="1"/>
              <a:t>alétré</a:t>
            </a:r>
            <a:endParaRPr lang="fr-FR" dirty="0"/>
          </a:p>
          <a:p>
            <a:r>
              <a:rPr lang="fr-FR" dirty="0"/>
              <a:t>Faire pareil pour les 3 diapos suivantes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510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Caryotype Chromosomes Féminin Femme</a:t>
            </a:r>
          </a:p>
          <a:p>
            <a:endParaRPr lang="fr-FR" dirty="0"/>
          </a:p>
          <a:p>
            <a:r>
              <a:rPr lang="fr-FR" dirty="0"/>
              <a:t>Avatar 2</a:t>
            </a:r>
          </a:p>
          <a:p>
            <a:r>
              <a:rPr lang="fr-FR" dirty="0"/>
              <a:t>Caryotype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27719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Variation Stop </a:t>
            </a:r>
            <a:r>
              <a:rPr lang="fr-FR" dirty="0" err="1"/>
              <a:t>Troncante</a:t>
            </a:r>
            <a:r>
              <a:rPr lang="fr-FR" dirty="0"/>
              <a:t> Codon Schéma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63154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Variation</a:t>
            </a:r>
            <a:r>
              <a:rPr lang="fr-FR" baseline="0" dirty="0"/>
              <a:t> Non-sens </a:t>
            </a:r>
            <a:r>
              <a:rPr lang="fr-FR" baseline="0" dirty="0" err="1"/>
              <a:t>troncante</a:t>
            </a:r>
            <a:r>
              <a:rPr lang="fr-FR" baseline="0" dirty="0"/>
              <a:t> Codon Schéma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28054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Variation</a:t>
            </a:r>
            <a:r>
              <a:rPr lang="fr-FR" baseline="0" dirty="0"/>
              <a:t> Délétion Phase Codon Schéma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208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06029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Variation</a:t>
            </a:r>
            <a:r>
              <a:rPr lang="fr-FR" baseline="0" dirty="0"/>
              <a:t> Epissage Transcription ARN Schéma</a:t>
            </a:r>
            <a:endParaRPr lang="fr-FR" dirty="0"/>
          </a:p>
          <a:p>
            <a:endParaRPr lang="fr-FR" dirty="0"/>
          </a:p>
          <a:p>
            <a:r>
              <a:rPr lang="fr-FR" dirty="0"/>
              <a:t>Exon 1</a:t>
            </a:r>
          </a:p>
          <a:p>
            <a:r>
              <a:rPr lang="fr-FR" dirty="0"/>
              <a:t>Intron</a:t>
            </a:r>
            <a:r>
              <a:rPr lang="fr-FR" baseline="0" dirty="0"/>
              <a:t>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74939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Variation Expansion </a:t>
            </a:r>
            <a:r>
              <a:rPr lang="fr-FR" dirty="0" err="1"/>
              <a:t>Polyglutamine</a:t>
            </a:r>
            <a:r>
              <a:rPr lang="fr-FR" dirty="0"/>
              <a:t> Schéma</a:t>
            </a:r>
          </a:p>
          <a:p>
            <a:endParaRPr lang="fr-FR" dirty="0"/>
          </a:p>
          <a:p>
            <a:r>
              <a:rPr lang="fr-FR" dirty="0"/>
              <a:t>Protéine 1</a:t>
            </a:r>
          </a:p>
          <a:p>
            <a:r>
              <a:rPr lang="fr-FR" dirty="0"/>
              <a:t>En légende : « triplet </a:t>
            </a:r>
            <a:r>
              <a:rPr lang="fr-FR" dirty="0" err="1"/>
              <a:t>repeat</a:t>
            </a:r>
            <a:r>
              <a:rPr lang="fr-FR" dirty="0"/>
              <a:t> » = « répétition de triplets »</a:t>
            </a:r>
          </a:p>
          <a:p>
            <a:r>
              <a:rPr lang="fr-FR" dirty="0"/>
              <a:t>Légende du bas</a:t>
            </a:r>
            <a:r>
              <a:rPr lang="fr-FR" baseline="0" dirty="0"/>
              <a:t> « </a:t>
            </a:r>
            <a:r>
              <a:rPr lang="fr-FR" baseline="0" dirty="0" err="1"/>
              <a:t>protein</a:t>
            </a:r>
            <a:r>
              <a:rPr lang="fr-FR" baseline="0" dirty="0"/>
              <a:t> ,,, » = « protéine avec Expansion de </a:t>
            </a:r>
            <a:r>
              <a:rPr lang="fr-FR" baseline="0" dirty="0" err="1"/>
              <a:t>polyglutamine</a:t>
            </a:r>
            <a:r>
              <a:rPr lang="fr-FR" baseline="0" dirty="0"/>
              <a:t> entrainant un gain de fonction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6675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Prémutation</a:t>
            </a:r>
            <a:r>
              <a:rPr lang="fr-FR" baseline="0" dirty="0"/>
              <a:t> Mutation Complète Expansion Nucléotides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55259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Prémutation</a:t>
            </a:r>
            <a:r>
              <a:rPr lang="fr-FR" baseline="0" dirty="0"/>
              <a:t> Mutation Complète X Fragile Expansion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02950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X</a:t>
            </a:r>
            <a:r>
              <a:rPr lang="fr-FR" baseline="0" dirty="0"/>
              <a:t> </a:t>
            </a:r>
            <a:r>
              <a:rPr lang="fr-FR" dirty="0"/>
              <a:t>Fragile</a:t>
            </a:r>
            <a:r>
              <a:rPr lang="fr-FR" baseline="0" dirty="0"/>
              <a:t> Transmission Arbre </a:t>
            </a:r>
            <a:r>
              <a:rPr lang="fr-FR" baseline="0" dirty="0" err="1"/>
              <a:t>Prémuté</a:t>
            </a:r>
            <a:r>
              <a:rPr lang="fr-FR" baseline="0" dirty="0"/>
              <a:t> Muté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Reprendre en rouge la couleur qui a été définie pour le pathologique/malade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Mettre cette même couleur en plus claire pour ceux qui sont rouge clair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23269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Mosaïque Somatique Cancer</a:t>
            </a:r>
          </a:p>
          <a:p>
            <a:endParaRPr lang="fr-FR" dirty="0"/>
          </a:p>
          <a:p>
            <a:r>
              <a:rPr lang="fr-FR" dirty="0"/>
              <a:t>Ovocyte 2</a:t>
            </a:r>
          </a:p>
          <a:p>
            <a:r>
              <a:rPr lang="fr-FR" dirty="0"/>
              <a:t>Cellule</a:t>
            </a:r>
            <a:r>
              <a:rPr lang="fr-FR" baseline="0" dirty="0"/>
              <a:t> cancéreuse 1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93895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Identification gène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Recherche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Stratégie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Autosomique Récessif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dirty="0"/>
              <a:t>Reprendre en violet la couleur qui a été définie pour le pathologique/malade</a:t>
            </a:r>
          </a:p>
          <a:p>
            <a:r>
              <a:rPr lang="fr-FR" dirty="0"/>
              <a:t>Sur</a:t>
            </a:r>
            <a:r>
              <a:rPr lang="fr-FR" baseline="0" dirty="0"/>
              <a:t> arbre à droite insister sur double barre entre le rond et le carré qui ont le point au centre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395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6CE9-940B-4162-855C-15EFBD9BE504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04F7-286B-41D9-BA47-B6A1228540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878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6CE9-940B-4162-855C-15EFBD9BE504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04F7-286B-41D9-BA47-B6A1228540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371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6CE9-940B-4162-855C-15EFBD9BE504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04F7-286B-41D9-BA47-B6A1228540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03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6CE9-940B-4162-855C-15EFBD9BE504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04F7-286B-41D9-BA47-B6A1228540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21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6CE9-940B-4162-855C-15EFBD9BE504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04F7-286B-41D9-BA47-B6A1228540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11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6CE9-940B-4162-855C-15EFBD9BE504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04F7-286B-41D9-BA47-B6A1228540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656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6CE9-940B-4162-855C-15EFBD9BE504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04F7-286B-41D9-BA47-B6A1228540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34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6CE9-940B-4162-855C-15EFBD9BE504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04F7-286B-41D9-BA47-B6A1228540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480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6CE9-940B-4162-855C-15EFBD9BE504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04F7-286B-41D9-BA47-B6A1228540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791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6CE9-940B-4162-855C-15EFBD9BE504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04F7-286B-41D9-BA47-B6A1228540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19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6CE9-940B-4162-855C-15EFBD9BE504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04F7-286B-41D9-BA47-B6A1228540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912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C6CE9-940B-4162-855C-15EFBD9BE504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404F7-286B-41D9-BA47-B6A1228540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52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9552" y="2420888"/>
            <a:ext cx="7992888" cy="341632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7200" b="1" dirty="0" err="1">
                <a:solidFill>
                  <a:schemeClr val="bg1"/>
                </a:solidFill>
              </a:rPr>
              <a:t>AnDDI</a:t>
            </a:r>
            <a:r>
              <a:rPr lang="fr-FR" sz="7200" b="1" dirty="0">
                <a:solidFill>
                  <a:schemeClr val="bg1"/>
                </a:solidFill>
              </a:rPr>
              <a:t>-clic</a:t>
            </a:r>
            <a:br>
              <a:rPr lang="fr-FR" sz="7200" b="1" dirty="0">
                <a:solidFill>
                  <a:schemeClr val="bg1"/>
                </a:solidFill>
              </a:rPr>
            </a:br>
            <a:r>
              <a:rPr lang="fr-FR" sz="7200" b="1" dirty="0" err="1">
                <a:solidFill>
                  <a:schemeClr val="bg1"/>
                </a:solidFill>
              </a:rPr>
              <a:t>Genetics</a:t>
            </a:r>
            <a:r>
              <a:rPr lang="fr-FR" sz="7200" b="1" dirty="0">
                <a:solidFill>
                  <a:schemeClr val="bg1"/>
                </a:solidFill>
              </a:rPr>
              <a:t> in a few clicks </a:t>
            </a:r>
          </a:p>
        </p:txBody>
      </p:sp>
    </p:spTree>
    <p:extLst>
      <p:ext uri="{BB962C8B-B14F-4D97-AF65-F5344CB8AC3E}">
        <p14:creationId xmlns:p14="http://schemas.microsoft.com/office/powerpoint/2010/main" val="3353349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 – </a:t>
            </a:r>
            <a:r>
              <a:rPr lang="fr-FR" b="1" dirty="0" err="1"/>
              <a:t>Female</a:t>
            </a:r>
            <a:r>
              <a:rPr lang="fr-FR" b="1" dirty="0"/>
              <a:t> </a:t>
            </a:r>
            <a:r>
              <a:rPr lang="fr-FR" b="1" dirty="0" err="1"/>
              <a:t>karyotype</a:t>
            </a:r>
            <a:endParaRPr lang="fr-FR" b="1" dirty="0"/>
          </a:p>
        </p:txBody>
      </p:sp>
      <p:pic>
        <p:nvPicPr>
          <p:cNvPr id="3" name="Image 2" descr="Une image contenant text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6C721F55-A648-2E12-D24D-62AE191B4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96" y="375034"/>
            <a:ext cx="8903917" cy="64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198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102 - </a:t>
            </a:r>
            <a:r>
              <a:rPr lang="en-US" b="1" dirty="0"/>
              <a:t>The genome: a 3-in-1 examination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045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103 - Variation classification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903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104 - </a:t>
            </a:r>
            <a:r>
              <a:rPr lang="en-US" b="1" dirty="0"/>
              <a:t>The different types of gene variation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188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105 - </a:t>
            </a:r>
            <a:r>
              <a:rPr lang="en-US" b="1" dirty="0"/>
              <a:t>The different types of gene variation: Sanger sequencing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038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106 – </a:t>
            </a:r>
            <a:r>
              <a:rPr lang="fr-FR" b="1" dirty="0" err="1"/>
              <a:t>Missense</a:t>
            </a:r>
            <a:r>
              <a:rPr lang="fr-FR" b="1" dirty="0"/>
              <a:t> variant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487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5988247-2782-487E-9F81-F4099F90BCD6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107 - Variant</a:t>
            </a:r>
            <a:r>
              <a:rPr lang="en-US" b="1" dirty="0"/>
              <a:t> leading to the occurrence of a premature stop codon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1852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7A5770E-FBEC-4C7B-B287-4FE50739DB29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108 - </a:t>
            </a:r>
            <a:r>
              <a:rPr lang="fr-FR" b="1" dirty="0" err="1"/>
              <a:t>Non-sense</a:t>
            </a:r>
            <a:r>
              <a:rPr lang="fr-FR" b="1" dirty="0"/>
              <a:t> variant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0427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F675FFE-5B05-42B7-9351-0DBD9A06749B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109 - In-phase </a:t>
            </a:r>
            <a:r>
              <a:rPr lang="fr-FR" b="1" dirty="0" err="1"/>
              <a:t>deletion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732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83AC565-CA80-40D8-B86F-31CD98639A4F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110 – </a:t>
            </a:r>
            <a:r>
              <a:rPr lang="fr-FR" b="1" dirty="0" err="1"/>
              <a:t>Splice</a:t>
            </a:r>
            <a:r>
              <a:rPr lang="fr-FR" b="1" dirty="0"/>
              <a:t> variant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0024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AB52EEC-6E26-4063-ADD5-610D61F17A2F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111 - </a:t>
            </a:r>
            <a:r>
              <a:rPr lang="fr-FR" b="1" dirty="0" err="1"/>
              <a:t>Polyglutamine</a:t>
            </a:r>
            <a:r>
              <a:rPr lang="fr-FR" b="1" dirty="0"/>
              <a:t> expansion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15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11 - </a:t>
            </a:r>
            <a:r>
              <a:rPr lang="fr-FR" b="1" dirty="0" err="1"/>
              <a:t>Fertilization</a:t>
            </a:r>
            <a:endParaRPr lang="fr-FR" b="1" dirty="0"/>
          </a:p>
        </p:txBody>
      </p:sp>
      <p:sp>
        <p:nvSpPr>
          <p:cNvPr id="2" name="AutoShape 2" descr="caryotypes"/>
          <p:cNvSpPr>
            <a:spLocks noChangeAspect="1" noChangeArrowheads="1"/>
          </p:cNvSpPr>
          <p:nvPr/>
        </p:nvSpPr>
        <p:spPr bwMode="auto">
          <a:xfrm>
            <a:off x="155575" y="-1036638"/>
            <a:ext cx="38100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caryotypes"/>
          <p:cNvSpPr>
            <a:spLocks noChangeAspect="1" noChangeArrowheads="1"/>
          </p:cNvSpPr>
          <p:nvPr/>
        </p:nvSpPr>
        <p:spPr bwMode="auto">
          <a:xfrm>
            <a:off x="307975" y="-884238"/>
            <a:ext cx="38100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 descr="Une image contenant texte, illustration&#10;&#10;Le contenu généré par l’IA peut être incorrect.">
            <a:extLst>
              <a:ext uri="{FF2B5EF4-FFF2-40B4-BE49-F238E27FC236}">
                <a16:creationId xmlns:a16="http://schemas.microsoft.com/office/drawing/2014/main" id="{D27DB12C-191E-7148-7FBF-AD8AEEE3D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" y="374727"/>
            <a:ext cx="9123123" cy="64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845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800" b="1" dirty="0"/>
              <a:t>112 - </a:t>
            </a:r>
            <a:r>
              <a:rPr lang="fr-FR" sz="1800" b="1" dirty="0" err="1"/>
              <a:t>P</a:t>
            </a:r>
            <a:r>
              <a:rPr lang="fr-FR" b="1" dirty="0" err="1"/>
              <a:t>re</a:t>
            </a:r>
            <a:r>
              <a:rPr lang="fr-FR" b="1" dirty="0"/>
              <a:t>-mutations / </a:t>
            </a:r>
            <a:r>
              <a:rPr lang="fr-FR" b="1" dirty="0" err="1"/>
              <a:t>complete</a:t>
            </a:r>
            <a:r>
              <a:rPr lang="fr-FR" b="1" dirty="0"/>
              <a:t> mutations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432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800" b="1" dirty="0"/>
              <a:t>113 - </a:t>
            </a:r>
            <a:r>
              <a:rPr lang="fr-FR" sz="1800" b="1" dirty="0" err="1"/>
              <a:t>P</a:t>
            </a:r>
            <a:r>
              <a:rPr lang="fr-FR" b="1" dirty="0" err="1"/>
              <a:t>re</a:t>
            </a:r>
            <a:r>
              <a:rPr lang="fr-FR" b="1" dirty="0"/>
              <a:t>-mutations / </a:t>
            </a:r>
            <a:r>
              <a:rPr lang="fr-FR" b="1" dirty="0" err="1"/>
              <a:t>complete</a:t>
            </a:r>
            <a:r>
              <a:rPr lang="fr-FR" b="1" dirty="0"/>
              <a:t> mutations</a:t>
            </a:r>
          </a:p>
        </p:txBody>
      </p:sp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7B4F9A33-5A61-72CD-1958-95ED0D457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" y="373231"/>
            <a:ext cx="9133562" cy="6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4674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800" b="1" dirty="0"/>
              <a:t>114 - </a:t>
            </a:r>
            <a:r>
              <a:rPr lang="fr-FR" b="1" dirty="0"/>
              <a:t>Transmission of Fragile X syndrome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6476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115.1 - </a:t>
            </a:r>
            <a:r>
              <a:rPr lang="fr-FR" b="1" dirty="0" err="1"/>
              <a:t>Somatic</a:t>
            </a:r>
            <a:r>
              <a:rPr lang="fr-FR" b="1" dirty="0"/>
              <a:t> </a:t>
            </a:r>
            <a:r>
              <a:rPr lang="fr-FR" b="1" dirty="0" err="1"/>
              <a:t>mosaic</a:t>
            </a:r>
            <a:r>
              <a:rPr lang="fr-FR" b="1" dirty="0"/>
              <a:t> in cancer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EA09ED-1532-68C0-858F-B10297833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" y="375111"/>
            <a:ext cx="9133561" cy="6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562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DA5A208-1563-4959-0D19-352C04E8AF81}"/>
              </a:ext>
            </a:extLst>
          </p:cNvPr>
          <p:cNvSpPr txBox="1"/>
          <p:nvPr/>
        </p:nvSpPr>
        <p:spPr>
          <a:xfrm>
            <a:off x="0" y="4755"/>
            <a:ext cx="9144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800" b="1" i="0" dirty="0">
                <a:effectLst/>
                <a:latin typeface="Calibri" panose="020F0502020204030204" pitchFamily="34" charset="0"/>
              </a:rPr>
              <a:t>115.2 - </a:t>
            </a:r>
            <a:r>
              <a:rPr lang="fr-FR" sz="1800" b="1" i="0" dirty="0" err="1">
                <a:effectLst/>
                <a:latin typeface="Calibri" panose="020F0502020204030204" pitchFamily="34" charset="0"/>
              </a:rPr>
              <a:t>Mechanisms</a:t>
            </a:r>
            <a:r>
              <a:rPr lang="fr-FR" sz="1800" b="1" i="0" dirty="0">
                <a:effectLst/>
                <a:latin typeface="Calibri" panose="020F0502020204030204" pitchFamily="34" charset="0"/>
              </a:rPr>
              <a:t> of </a:t>
            </a:r>
            <a:r>
              <a:rPr lang="fr-FR" sz="1800" b="1" i="0" dirty="0" err="1">
                <a:effectLst/>
                <a:latin typeface="Calibri" panose="020F0502020204030204" pitchFamily="34" charset="0"/>
              </a:rPr>
              <a:t>tumor</a:t>
            </a:r>
            <a:r>
              <a:rPr lang="fr-FR" sz="1800" b="1" i="0" dirty="0">
                <a:effectLst/>
                <a:latin typeface="Calibri" panose="020F0502020204030204" pitchFamily="34" charset="0"/>
              </a:rPr>
              <a:t> formation</a:t>
            </a:r>
            <a:endParaRPr lang="fr-FR" b="1" dirty="0"/>
          </a:p>
        </p:txBody>
      </p:sp>
      <p:pic>
        <p:nvPicPr>
          <p:cNvPr id="2" name="Image 1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B19E0D97-AC1E-EED7-22A1-E01D8A2AE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" y="375534"/>
            <a:ext cx="9144000" cy="66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6484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2120" y="1126249"/>
            <a:ext cx="7059800" cy="46775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0160" rIns="1524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9000" b="1" kern="1200" dirty="0"/>
          </a:p>
        </p:txBody>
      </p:sp>
      <p:sp>
        <p:nvSpPr>
          <p:cNvPr id="9" name="Rectangle 8"/>
          <p:cNvSpPr/>
          <p:nvPr/>
        </p:nvSpPr>
        <p:spPr>
          <a:xfrm>
            <a:off x="185685" y="620688"/>
            <a:ext cx="8772629" cy="45243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9600" b="1" dirty="0">
                <a:solidFill>
                  <a:schemeClr val="bg1"/>
                </a:solidFill>
              </a:rPr>
              <a:t>VII - </a:t>
            </a:r>
            <a:r>
              <a:rPr lang="fr-FR" sz="9600" b="1" dirty="0" err="1">
                <a:solidFill>
                  <a:schemeClr val="bg1"/>
                </a:solidFill>
              </a:rPr>
              <a:t>Genomic</a:t>
            </a:r>
            <a:r>
              <a:rPr lang="fr-FR" sz="9600" b="1" dirty="0">
                <a:solidFill>
                  <a:schemeClr val="bg1"/>
                </a:solidFill>
              </a:rPr>
              <a:t> </a:t>
            </a:r>
            <a:r>
              <a:rPr lang="fr-FR" sz="9600" b="1" dirty="0" err="1">
                <a:solidFill>
                  <a:schemeClr val="bg1"/>
                </a:solidFill>
              </a:rPr>
              <a:t>research</a:t>
            </a:r>
            <a:r>
              <a:rPr lang="fr-FR" sz="9600" b="1" dirty="0">
                <a:solidFill>
                  <a:schemeClr val="bg1"/>
                </a:solidFill>
              </a:rPr>
              <a:t> </a:t>
            </a:r>
            <a:r>
              <a:rPr lang="fr-FR" sz="9600" b="1" dirty="0" err="1">
                <a:solidFill>
                  <a:schemeClr val="bg1"/>
                </a:solidFill>
              </a:rPr>
              <a:t>strategies</a:t>
            </a:r>
            <a:endParaRPr lang="fr-FR" sz="9600" b="1" dirty="0" err="1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119792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116 - </a:t>
            </a:r>
            <a:r>
              <a:rPr lang="fr-FR" b="1" dirty="0" err="1">
                <a:solidFill>
                  <a:schemeClr val="bg1"/>
                </a:solidFill>
              </a:rPr>
              <a:t>Strategies</a:t>
            </a:r>
            <a:r>
              <a:rPr lang="fr-FR" b="1" dirty="0">
                <a:solidFill>
                  <a:schemeClr val="bg1"/>
                </a:solidFill>
              </a:rPr>
              <a:t> for </a:t>
            </a:r>
            <a:r>
              <a:rPr lang="fr-FR" b="1" dirty="0" err="1">
                <a:solidFill>
                  <a:schemeClr val="bg1"/>
                </a:solidFill>
              </a:rPr>
              <a:t>identifying</a:t>
            </a:r>
            <a:r>
              <a:rPr lang="fr-FR" b="1" dirty="0">
                <a:solidFill>
                  <a:schemeClr val="bg1"/>
                </a:solidFill>
              </a:rPr>
              <a:t> new </a:t>
            </a:r>
            <a:r>
              <a:rPr lang="fr-FR" b="1" dirty="0" err="1">
                <a:solidFill>
                  <a:schemeClr val="bg1"/>
                </a:solidFill>
              </a:rPr>
              <a:t>genes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473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117 - </a:t>
            </a:r>
            <a:r>
              <a:rPr lang="fr-FR" b="1" dirty="0" err="1">
                <a:solidFill>
                  <a:schemeClr val="bg1"/>
                </a:solidFill>
              </a:rPr>
              <a:t>Strategies</a:t>
            </a:r>
            <a:r>
              <a:rPr lang="fr-FR" b="1" dirty="0">
                <a:solidFill>
                  <a:schemeClr val="bg1"/>
                </a:solidFill>
              </a:rPr>
              <a:t> for </a:t>
            </a:r>
            <a:r>
              <a:rPr lang="fr-FR" b="1" dirty="0" err="1">
                <a:solidFill>
                  <a:schemeClr val="bg1"/>
                </a:solidFill>
              </a:rPr>
              <a:t>identifying</a:t>
            </a:r>
            <a:r>
              <a:rPr lang="fr-FR" b="1" dirty="0">
                <a:solidFill>
                  <a:schemeClr val="bg1"/>
                </a:solidFill>
              </a:rPr>
              <a:t> new </a:t>
            </a:r>
            <a:r>
              <a:rPr lang="fr-FR" b="1" dirty="0" err="1">
                <a:solidFill>
                  <a:schemeClr val="bg1"/>
                </a:solidFill>
              </a:rPr>
              <a:t>genes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5661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-85125"/>
            <a:ext cx="910850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118 - </a:t>
            </a:r>
            <a:r>
              <a:rPr lang="fr-FR" b="1" dirty="0" err="1">
                <a:solidFill>
                  <a:schemeClr val="bg1"/>
                </a:solidFill>
              </a:rPr>
              <a:t>Strategies</a:t>
            </a:r>
            <a:r>
              <a:rPr lang="fr-FR" b="1" dirty="0">
                <a:solidFill>
                  <a:schemeClr val="bg1"/>
                </a:solidFill>
              </a:rPr>
              <a:t> for </a:t>
            </a:r>
            <a:r>
              <a:rPr lang="fr-FR" b="1" dirty="0" err="1">
                <a:solidFill>
                  <a:schemeClr val="bg1"/>
                </a:solidFill>
              </a:rPr>
              <a:t>identifying</a:t>
            </a:r>
            <a:r>
              <a:rPr lang="fr-FR" b="1" dirty="0">
                <a:solidFill>
                  <a:schemeClr val="bg1"/>
                </a:solidFill>
              </a:rPr>
              <a:t> new </a:t>
            </a:r>
            <a:r>
              <a:rPr lang="fr-FR" b="1" dirty="0" err="1">
                <a:solidFill>
                  <a:schemeClr val="bg1"/>
                </a:solidFill>
              </a:rPr>
              <a:t>genes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2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7039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119 - </a:t>
            </a:r>
            <a:r>
              <a:rPr lang="fr-FR" b="1" dirty="0" err="1">
                <a:solidFill>
                  <a:schemeClr val="bg1"/>
                </a:solidFill>
              </a:rPr>
              <a:t>Strategies</a:t>
            </a:r>
            <a:r>
              <a:rPr lang="fr-FR" b="1" dirty="0">
                <a:solidFill>
                  <a:schemeClr val="bg1"/>
                </a:solidFill>
              </a:rPr>
              <a:t> for </a:t>
            </a:r>
            <a:r>
              <a:rPr lang="fr-FR" b="1" dirty="0" err="1">
                <a:solidFill>
                  <a:schemeClr val="bg1"/>
                </a:solidFill>
              </a:rPr>
              <a:t>identifying</a:t>
            </a:r>
            <a:r>
              <a:rPr lang="fr-FR" b="1" dirty="0">
                <a:solidFill>
                  <a:schemeClr val="bg1"/>
                </a:solidFill>
              </a:rPr>
              <a:t> new </a:t>
            </a:r>
            <a:r>
              <a:rPr lang="fr-FR" b="1" dirty="0" err="1">
                <a:solidFill>
                  <a:schemeClr val="bg1"/>
                </a:solidFill>
              </a:rPr>
              <a:t>genes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90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12 - </a:t>
            </a:r>
            <a:r>
              <a:rPr lang="fr-FR" b="1" dirty="0" err="1"/>
              <a:t>Mitosis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465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 120 - </a:t>
            </a:r>
            <a:r>
              <a:rPr lang="fr-FR" b="1" dirty="0" err="1">
                <a:solidFill>
                  <a:schemeClr val="bg1"/>
                </a:solidFill>
              </a:rPr>
              <a:t>Further</a:t>
            </a:r>
            <a:r>
              <a:rPr lang="fr-FR" b="1" dirty="0">
                <a:solidFill>
                  <a:schemeClr val="bg1"/>
                </a:solidFill>
              </a:rPr>
              <a:t> investigations in case of diagnostic impasse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5770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121 – International data sharing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3473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122 - </a:t>
            </a:r>
            <a:r>
              <a:rPr lang="fr-FR" b="1" dirty="0" err="1">
                <a:solidFill>
                  <a:schemeClr val="bg1"/>
                </a:solidFill>
              </a:rPr>
              <a:t>Pathophysiological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studies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5CE0657-C1AD-4853-9002-07AE51AD9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44400" r="16138" b="23401"/>
          <a:stretch/>
        </p:blipFill>
        <p:spPr>
          <a:xfrm>
            <a:off x="179512" y="1844824"/>
            <a:ext cx="878497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108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2120" y="1126249"/>
            <a:ext cx="7059800" cy="46775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0160" rIns="1524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9000" b="1" kern="1200" dirty="0"/>
          </a:p>
        </p:txBody>
      </p:sp>
      <p:sp>
        <p:nvSpPr>
          <p:cNvPr id="9" name="Rectangle 8"/>
          <p:cNvSpPr/>
          <p:nvPr/>
        </p:nvSpPr>
        <p:spPr>
          <a:xfrm>
            <a:off x="683567" y="1484784"/>
            <a:ext cx="7776865" cy="4154984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800" b="1" dirty="0">
                <a:solidFill>
                  <a:schemeClr val="bg1"/>
                </a:solidFill>
              </a:rPr>
              <a:t>VIII- </a:t>
            </a:r>
            <a:r>
              <a:rPr lang="fr-FR" sz="8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Developmental</a:t>
            </a:r>
            <a:r>
              <a:rPr lang="fr-FR" sz="88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anomalies</a:t>
            </a:r>
            <a:endParaRPr lang="fr-FR" sz="7200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74752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75F70E8-0659-4323-AE5C-FC2FE13E08FB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124 – </a:t>
            </a:r>
            <a:r>
              <a:rPr lang="fr-FR" b="1" dirty="0" err="1"/>
              <a:t>Intellectual</a:t>
            </a:r>
            <a:r>
              <a:rPr lang="fr-FR" b="1" dirty="0"/>
              <a:t> </a:t>
            </a:r>
            <a:r>
              <a:rPr lang="fr-FR" b="1" dirty="0" err="1"/>
              <a:t>disability</a:t>
            </a:r>
            <a:endParaRPr lang="fr-FR" b="1" dirty="0"/>
          </a:p>
        </p:txBody>
      </p:sp>
      <p:pic>
        <p:nvPicPr>
          <p:cNvPr id="3" name="Image 2" descr="Une image contenant texte, Polic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F09964E1-E79B-BF07-BAE4-047440756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" y="380676"/>
            <a:ext cx="9112684" cy="658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3564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75F70E8-0659-4323-AE5C-FC2FE13E08FB}"/>
              </a:ext>
            </a:extLst>
          </p:cNvPr>
          <p:cNvSpPr txBox="1"/>
          <p:nvPr/>
        </p:nvSpPr>
        <p:spPr>
          <a:xfrm>
            <a:off x="4760" y="-85126"/>
            <a:ext cx="910850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125 - </a:t>
            </a:r>
            <a:r>
              <a:rPr lang="fr-FR" b="1" dirty="0" err="1"/>
              <a:t>Intellectual</a:t>
            </a:r>
            <a:r>
              <a:rPr lang="fr-FR" b="1" dirty="0"/>
              <a:t> </a:t>
            </a:r>
            <a:r>
              <a:rPr lang="fr-FR" b="1" dirty="0" err="1"/>
              <a:t>disability</a:t>
            </a:r>
            <a:endParaRPr lang="fr-FR" b="1" dirty="0"/>
          </a:p>
        </p:txBody>
      </p:sp>
      <p:pic>
        <p:nvPicPr>
          <p:cNvPr id="3" name="Image 2" descr="Une image contenant texte, capture d’écran, illustration, conception&#10;&#10;Le contenu généré par l’IA peut être incorrect.">
            <a:extLst>
              <a:ext uri="{FF2B5EF4-FFF2-40B4-BE49-F238E27FC236}">
                <a16:creationId xmlns:a16="http://schemas.microsoft.com/office/drawing/2014/main" id="{6875E6B3-527C-6B88-F455-DCC702C71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" y="276714"/>
            <a:ext cx="9133561" cy="65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7759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8B468E6-E43D-40AA-88B8-5EB5DD95487E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126 - </a:t>
            </a:r>
            <a:r>
              <a:rPr lang="fr-FR" b="1" dirty="0" err="1"/>
              <a:t>Intellectual</a:t>
            </a:r>
            <a:r>
              <a:rPr lang="fr-FR" b="1" dirty="0"/>
              <a:t> </a:t>
            </a:r>
            <a:r>
              <a:rPr lang="fr-FR" b="1" dirty="0" err="1"/>
              <a:t>disability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055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127 – </a:t>
            </a:r>
            <a:r>
              <a:rPr lang="fr-FR" b="1" dirty="0" err="1"/>
              <a:t>Numerous</a:t>
            </a:r>
            <a:r>
              <a:rPr lang="fr-FR" b="1" dirty="0"/>
              <a:t> </a:t>
            </a:r>
            <a:r>
              <a:rPr lang="fr-FR" b="1" dirty="0" err="1"/>
              <a:t>genes</a:t>
            </a:r>
            <a:r>
              <a:rPr lang="fr-FR" b="1" dirty="0"/>
              <a:t> </a:t>
            </a:r>
            <a:r>
              <a:rPr lang="fr-FR" b="1" dirty="0" err="1"/>
              <a:t>implicated</a:t>
            </a:r>
            <a:r>
              <a:rPr lang="fr-FR" b="1" dirty="0"/>
              <a:t> in </a:t>
            </a:r>
            <a:r>
              <a:rPr lang="fr-FR" b="1" dirty="0" err="1"/>
              <a:t>neurodevelopmental</a:t>
            </a:r>
            <a:r>
              <a:rPr lang="fr-FR" b="1" dirty="0"/>
              <a:t> </a:t>
            </a:r>
            <a:r>
              <a:rPr lang="fr-FR" b="1" dirty="0" err="1"/>
              <a:t>disorders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187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128 - The main modes of </a:t>
            </a:r>
            <a:r>
              <a:rPr lang="fr-FR" b="1" dirty="0" err="1"/>
              <a:t>inheritance</a:t>
            </a:r>
            <a:r>
              <a:rPr lang="fr-FR" b="1" dirty="0"/>
              <a:t> of </a:t>
            </a:r>
            <a:r>
              <a:rPr lang="fr-FR" b="1" dirty="0" err="1"/>
              <a:t>developmental</a:t>
            </a:r>
            <a:r>
              <a:rPr lang="fr-FR" b="1" dirty="0"/>
              <a:t> </a:t>
            </a:r>
            <a:r>
              <a:rPr lang="fr-FR" b="1" dirty="0" err="1"/>
              <a:t>abnormalities</a:t>
            </a:r>
            <a:r>
              <a:rPr lang="fr-FR" b="1" dirty="0"/>
              <a:t>/ID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3331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129 - The contribution of </a:t>
            </a:r>
            <a:r>
              <a:rPr lang="fr-FR" b="1" dirty="0" err="1"/>
              <a:t>different</a:t>
            </a:r>
            <a:r>
              <a:rPr lang="fr-FR" b="1" dirty="0"/>
              <a:t> </a:t>
            </a:r>
            <a:r>
              <a:rPr lang="fr-FR" b="1" dirty="0" err="1"/>
              <a:t>sequencing</a:t>
            </a:r>
            <a:r>
              <a:rPr lang="fr-FR" b="1" dirty="0"/>
              <a:t> </a:t>
            </a:r>
            <a:r>
              <a:rPr lang="fr-FR" b="1" dirty="0" err="1"/>
              <a:t>strategies</a:t>
            </a:r>
            <a:r>
              <a:rPr lang="fr-FR" b="1" dirty="0"/>
              <a:t> in ID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75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04" y="-101207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13 – DNA </a:t>
            </a:r>
            <a:r>
              <a:rPr lang="fr-FR" b="1" dirty="0" err="1"/>
              <a:t>replication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2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3794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130 - Types of anomalies </a:t>
            </a:r>
            <a:r>
              <a:rPr lang="fr-FR" b="1" dirty="0" err="1"/>
              <a:t>identified</a:t>
            </a:r>
            <a:r>
              <a:rPr lang="fr-FR" b="1" dirty="0"/>
              <a:t> by </a:t>
            </a:r>
            <a:r>
              <a:rPr lang="fr-FR" b="1" dirty="0" err="1"/>
              <a:t>genome</a:t>
            </a:r>
            <a:r>
              <a:rPr lang="fr-FR" b="1" dirty="0"/>
              <a:t> </a:t>
            </a:r>
            <a:r>
              <a:rPr lang="fr-FR" b="1" dirty="0" err="1"/>
              <a:t>sequencing</a:t>
            </a:r>
            <a:r>
              <a:rPr lang="fr-FR" b="1" dirty="0"/>
              <a:t> in </a:t>
            </a:r>
            <a:r>
              <a:rPr lang="fr-FR" b="1" dirty="0" err="1"/>
              <a:t>developmental</a:t>
            </a:r>
            <a:r>
              <a:rPr lang="fr-FR" b="1" dirty="0"/>
              <a:t> anomalies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768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437067-A76F-44C1-8A7B-C618509F63FF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131 - A </a:t>
            </a:r>
            <a:r>
              <a:rPr lang="fr-FR" b="1" dirty="0" err="1">
                <a:solidFill>
                  <a:schemeClr val="tx1"/>
                </a:solidFill>
              </a:rPr>
              <a:t>better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understanding</a:t>
            </a:r>
            <a:r>
              <a:rPr lang="fr-FR" b="1" dirty="0">
                <a:solidFill>
                  <a:schemeClr val="tx1"/>
                </a:solidFill>
              </a:rPr>
              <a:t> of </a:t>
            </a:r>
            <a:r>
              <a:rPr lang="fr-FR" b="1" dirty="0" err="1">
                <a:solidFill>
                  <a:schemeClr val="tx1"/>
                </a:solidFill>
              </a:rPr>
              <a:t>brain</a:t>
            </a:r>
            <a:r>
              <a:rPr lang="fr-FR" b="1" dirty="0">
                <a:solidFill>
                  <a:schemeClr val="tx1"/>
                </a:solidFill>
              </a:rPr>
              <a:t> malformations</a:t>
            </a:r>
          </a:p>
        </p:txBody>
      </p:sp>
      <p:pic>
        <p:nvPicPr>
          <p:cNvPr id="4" name="Image 3" descr="Une image contenant texte, diagramme, carte&#10;&#10;Le contenu généré par l’IA peut être incorrect.">
            <a:extLst>
              <a:ext uri="{FF2B5EF4-FFF2-40B4-BE49-F238E27FC236}">
                <a16:creationId xmlns:a16="http://schemas.microsoft.com/office/drawing/2014/main" id="{AB279396-35B2-6323-A05A-79E7700E1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" y="372924"/>
            <a:ext cx="9133561" cy="650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372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2120" y="1126249"/>
            <a:ext cx="7059800" cy="46775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0160" rIns="1524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9000" b="1" kern="1200" dirty="0"/>
          </a:p>
        </p:txBody>
      </p:sp>
      <p:sp>
        <p:nvSpPr>
          <p:cNvPr id="9" name="Rectangle 8"/>
          <p:cNvSpPr/>
          <p:nvPr/>
        </p:nvSpPr>
        <p:spPr>
          <a:xfrm>
            <a:off x="340776" y="1664645"/>
            <a:ext cx="8462448" cy="452431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9600" b="1" dirty="0">
                <a:solidFill>
                  <a:schemeClr val="bg1"/>
                </a:solidFill>
              </a:rPr>
              <a:t>IX- </a:t>
            </a:r>
            <a:r>
              <a:rPr lang="fr-FR" sz="96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Personalised</a:t>
            </a:r>
            <a:r>
              <a:rPr lang="fr-FR" sz="96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96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medicine</a:t>
            </a:r>
            <a:r>
              <a:rPr lang="fr-FR" sz="96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and </a:t>
            </a:r>
            <a:r>
              <a:rPr lang="fr-FR" sz="96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therapy</a:t>
            </a:r>
            <a:endParaRPr lang="fr-FR" dirty="0" err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756283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133 - </a:t>
            </a:r>
            <a:r>
              <a:rPr lang="fr-FR" b="1" dirty="0" err="1"/>
              <a:t>Personalized</a:t>
            </a:r>
            <a:r>
              <a:rPr lang="fr-FR" b="1" dirty="0"/>
              <a:t> </a:t>
            </a:r>
            <a:r>
              <a:rPr lang="fr-FR" b="1" dirty="0" err="1"/>
              <a:t>genomic</a:t>
            </a:r>
            <a:r>
              <a:rPr lang="fr-FR" b="1" dirty="0"/>
              <a:t> </a:t>
            </a:r>
            <a:r>
              <a:rPr lang="fr-FR" b="1" dirty="0" err="1"/>
              <a:t>medicine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438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134 - </a:t>
            </a:r>
            <a:r>
              <a:rPr lang="fr-FR" b="1" dirty="0" err="1"/>
              <a:t>Personalized</a:t>
            </a:r>
            <a:r>
              <a:rPr lang="fr-FR" b="1" dirty="0"/>
              <a:t> </a:t>
            </a:r>
            <a:r>
              <a:rPr lang="fr-FR" b="1" dirty="0" err="1"/>
              <a:t>genomic</a:t>
            </a:r>
            <a:r>
              <a:rPr lang="fr-FR" b="1" dirty="0"/>
              <a:t> </a:t>
            </a:r>
            <a:r>
              <a:rPr lang="fr-FR" b="1" dirty="0" err="1"/>
              <a:t>medicine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6716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135 - The France </a:t>
            </a:r>
            <a:r>
              <a:rPr lang="fr-FR" b="1" dirty="0" err="1"/>
              <a:t>Genomic</a:t>
            </a:r>
            <a:r>
              <a:rPr lang="fr-FR" b="1" dirty="0"/>
              <a:t> </a:t>
            </a:r>
            <a:r>
              <a:rPr lang="fr-FR" b="1" dirty="0" err="1"/>
              <a:t>Medicine</a:t>
            </a:r>
            <a:r>
              <a:rPr lang="fr-FR" b="1" dirty="0"/>
              <a:t> Plan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9895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136 – Gene </a:t>
            </a:r>
            <a:r>
              <a:rPr lang="fr-FR" b="1" dirty="0" err="1"/>
              <a:t>therapy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3872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137 - The impact of </a:t>
            </a:r>
            <a:r>
              <a:rPr lang="fr-FR" b="1" dirty="0" err="1"/>
              <a:t>pharmacogenetics</a:t>
            </a:r>
            <a:r>
              <a:rPr lang="fr-FR" b="1" dirty="0"/>
              <a:t> in </a:t>
            </a:r>
            <a:r>
              <a:rPr lang="fr-FR" b="1" dirty="0" err="1"/>
              <a:t>pathology</a:t>
            </a:r>
            <a:endParaRPr lang="fr-FR" b="1" dirty="0"/>
          </a:p>
        </p:txBody>
      </p:sp>
      <p:pic>
        <p:nvPicPr>
          <p:cNvPr id="3" name="Image 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D757607-B1EB-5B4F-4E6E-D2F70C4C8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" y="373654"/>
            <a:ext cx="9133561" cy="661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4051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138 - </a:t>
            </a:r>
            <a:r>
              <a:rPr lang="fr-FR" b="1" dirty="0" err="1"/>
              <a:t>Different</a:t>
            </a:r>
            <a:r>
              <a:rPr lang="fr-FR" b="1" dirty="0"/>
              <a:t> types of </a:t>
            </a:r>
            <a:r>
              <a:rPr lang="fr-FR" b="1"/>
              <a:t>metabolizers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4865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2120" y="1126249"/>
            <a:ext cx="7059800" cy="46775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0160" rIns="1524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9000" b="1" kern="1200" dirty="0"/>
          </a:p>
        </p:txBody>
      </p:sp>
      <p:sp>
        <p:nvSpPr>
          <p:cNvPr id="9" name="Rectangle 8"/>
          <p:cNvSpPr/>
          <p:nvPr/>
        </p:nvSpPr>
        <p:spPr>
          <a:xfrm>
            <a:off x="472045" y="1351508"/>
            <a:ext cx="8199910" cy="415498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800" b="1" dirty="0">
                <a:solidFill>
                  <a:schemeClr val="bg1"/>
                </a:solidFill>
              </a:rPr>
              <a:t>X- Organisation of rare </a:t>
            </a:r>
            <a:r>
              <a:rPr lang="fr-FR" sz="8800" b="1" dirty="0" err="1">
                <a:solidFill>
                  <a:schemeClr val="bg1"/>
                </a:solidFill>
              </a:rPr>
              <a:t>diseases</a:t>
            </a:r>
            <a:r>
              <a:rPr lang="fr-FR" sz="8800" b="1" dirty="0">
                <a:solidFill>
                  <a:schemeClr val="bg1"/>
                </a:solidFill>
              </a:rPr>
              <a:t> </a:t>
            </a:r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78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-85126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14 - </a:t>
            </a:r>
            <a:r>
              <a:rPr lang="fr-FR" b="1" dirty="0" err="1"/>
              <a:t>Meiosis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206"/>
            <a:ext cx="9144000" cy="659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4741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437067-A76F-44C1-8A7B-C618509F63FF}"/>
              </a:ext>
            </a:extLst>
          </p:cNvPr>
          <p:cNvSpPr txBox="1"/>
          <p:nvPr/>
        </p:nvSpPr>
        <p:spPr>
          <a:xfrm>
            <a:off x="4760" y="-85125"/>
            <a:ext cx="9108504" cy="36933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140 - Rare </a:t>
            </a:r>
            <a:r>
              <a:rPr lang="fr-FR" b="1" dirty="0" err="1">
                <a:solidFill>
                  <a:schemeClr val="bg1"/>
                </a:solidFill>
              </a:rPr>
              <a:t>diseases</a:t>
            </a:r>
            <a:r>
              <a:rPr lang="fr-FR" b="1" dirty="0">
                <a:solidFill>
                  <a:schemeClr val="bg1"/>
                </a:solidFill>
              </a:rPr>
              <a:t>: </a:t>
            </a:r>
            <a:r>
              <a:rPr lang="fr-FR" b="1" dirty="0" err="1">
                <a:solidFill>
                  <a:schemeClr val="bg1"/>
                </a:solidFill>
              </a:rPr>
              <a:t>general</a:t>
            </a:r>
            <a:r>
              <a:rPr lang="fr-FR" b="1" dirty="0">
                <a:solidFill>
                  <a:schemeClr val="bg1"/>
                </a:solidFill>
              </a:rPr>
              <a:t> information</a:t>
            </a:r>
          </a:p>
        </p:txBody>
      </p:sp>
      <p:pic>
        <p:nvPicPr>
          <p:cNvPr id="3" name="Image 2" descr="Une image contenant texte, Polic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9F856A18-51E2-6D4C-795F-C0D052675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" y="280591"/>
            <a:ext cx="9112684" cy="658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6666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437067-A76F-44C1-8A7B-C618509F63FF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141 - </a:t>
            </a:r>
            <a:r>
              <a:rPr lang="fr-FR" b="1" dirty="0" err="1">
                <a:solidFill>
                  <a:schemeClr val="bg1"/>
                </a:solidFill>
              </a:rPr>
              <a:t>Wandering</a:t>
            </a:r>
            <a:r>
              <a:rPr lang="fr-FR" b="1" dirty="0">
                <a:solidFill>
                  <a:schemeClr val="bg1"/>
                </a:solidFill>
              </a:rPr>
              <a:t> and diagnostic deadlock in rare </a:t>
            </a:r>
            <a:r>
              <a:rPr lang="fr-FR" b="1" dirty="0" err="1">
                <a:solidFill>
                  <a:schemeClr val="bg1"/>
                </a:solidFill>
              </a:rPr>
              <a:t>diseases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" name="Image 3" descr="Une image contenant texte, diagramm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68F127D-92F9-62F2-5E99-66EFEBDD2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" y="375699"/>
            <a:ext cx="9133561" cy="659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7359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437067-A76F-44C1-8A7B-C618509F63FF}"/>
              </a:ext>
            </a:extLst>
          </p:cNvPr>
          <p:cNvSpPr txBox="1"/>
          <p:nvPr/>
        </p:nvSpPr>
        <p:spPr>
          <a:xfrm>
            <a:off x="4760" y="-85125"/>
            <a:ext cx="9108504" cy="36933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146 – </a:t>
            </a:r>
            <a:r>
              <a:rPr lang="fr-FR" b="1" dirty="0" err="1">
                <a:solidFill>
                  <a:schemeClr val="bg1"/>
                </a:solidFill>
              </a:rPr>
              <a:t>European</a:t>
            </a:r>
            <a:r>
              <a:rPr lang="fr-FR" b="1" dirty="0">
                <a:solidFill>
                  <a:schemeClr val="bg1"/>
                </a:solidFill>
              </a:rPr>
              <a:t> Reference Networks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2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8567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2120" y="1126249"/>
            <a:ext cx="7059800" cy="46775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0160" rIns="1524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9000" b="1" kern="1200" dirty="0"/>
          </a:p>
        </p:txBody>
      </p:sp>
      <p:sp>
        <p:nvSpPr>
          <p:cNvPr id="9" name="Rectangle 8"/>
          <p:cNvSpPr/>
          <p:nvPr/>
        </p:nvSpPr>
        <p:spPr>
          <a:xfrm>
            <a:off x="2398276" y="2431048"/>
            <a:ext cx="4448975" cy="1323439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fr-FR" sz="8000" b="1" dirty="0">
                <a:solidFill>
                  <a:schemeClr val="bg1"/>
                </a:solidFill>
              </a:rPr>
              <a:t>XI- </a:t>
            </a:r>
            <a:r>
              <a:rPr lang="fr-FR" sz="8000" b="1" dirty="0" err="1">
                <a:solidFill>
                  <a:schemeClr val="bg1"/>
                </a:solidFill>
              </a:rPr>
              <a:t>Others</a:t>
            </a:r>
            <a:endParaRPr lang="fr-FR" sz="66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5330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92BFDAB-8CB5-4511-AFAC-3A171AFEA7A9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148.1 - </a:t>
            </a:r>
            <a:r>
              <a:rPr lang="fr-FR" b="1" dirty="0" err="1">
                <a:solidFill>
                  <a:schemeClr val="bg1"/>
                </a:solidFill>
              </a:rPr>
              <a:t>Presymptomatic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diagnosis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4180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92BFDAB-8CB5-4511-AFAC-3A171AFEA7A9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148.2 - </a:t>
            </a:r>
            <a:r>
              <a:rPr lang="fr-FR" b="1" dirty="0" err="1">
                <a:solidFill>
                  <a:schemeClr val="bg1"/>
                </a:solidFill>
              </a:rPr>
              <a:t>Presymptomatic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diagnosis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4927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92BFDAB-8CB5-4511-AFAC-3A171AFEA7A9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150 - </a:t>
            </a:r>
            <a:r>
              <a:rPr lang="fr-FR" b="1" dirty="0" err="1">
                <a:solidFill>
                  <a:schemeClr val="bg1"/>
                </a:solidFill>
              </a:rPr>
              <a:t>Additional</a:t>
            </a:r>
            <a:r>
              <a:rPr lang="fr-FR" b="1" dirty="0">
                <a:solidFill>
                  <a:schemeClr val="bg1"/>
                </a:solidFill>
              </a:rPr>
              <a:t> data </a:t>
            </a:r>
            <a:r>
              <a:rPr lang="fr-FR" b="1" dirty="0" err="1">
                <a:solidFill>
                  <a:schemeClr val="bg1"/>
                </a:solidFill>
              </a:rPr>
              <a:t>from</a:t>
            </a:r>
            <a:r>
              <a:rPr lang="fr-FR" b="1" dirty="0">
                <a:solidFill>
                  <a:schemeClr val="bg1"/>
                </a:solidFill>
              </a:rPr>
              <a:t> high-</a:t>
            </a:r>
            <a:r>
              <a:rPr lang="fr-FR" b="1" dirty="0" err="1">
                <a:solidFill>
                  <a:schemeClr val="bg1"/>
                </a:solidFill>
              </a:rPr>
              <a:t>throughput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sequencing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AD532D-5AB4-024B-BEC1-BC2CA0ED6164}"/>
              </a:ext>
            </a:extLst>
          </p:cNvPr>
          <p:cNvSpPr/>
          <p:nvPr/>
        </p:nvSpPr>
        <p:spPr>
          <a:xfrm>
            <a:off x="3491880" y="2060848"/>
            <a:ext cx="115212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FA9E438-6877-3346-93B7-C9E94503DA43}"/>
              </a:ext>
            </a:extLst>
          </p:cNvPr>
          <p:cNvSpPr txBox="1"/>
          <p:nvPr/>
        </p:nvSpPr>
        <p:spPr>
          <a:xfrm>
            <a:off x="3491880" y="2564904"/>
            <a:ext cx="1440160" cy="15121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0325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essais clinique en france 2018&quot;"/>
          <p:cNvSpPr>
            <a:spLocks noChangeAspect="1" noChangeArrowheads="1"/>
          </p:cNvSpPr>
          <p:nvPr/>
        </p:nvSpPr>
        <p:spPr bwMode="auto">
          <a:xfrm>
            <a:off x="155575" y="-2003425"/>
            <a:ext cx="588645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151 - </a:t>
            </a:r>
            <a:r>
              <a:rPr lang="fr-FR" b="1" dirty="0" err="1">
                <a:solidFill>
                  <a:schemeClr val="bg1"/>
                </a:solidFill>
              </a:rPr>
              <a:t>Clinical</a:t>
            </a:r>
            <a:r>
              <a:rPr lang="fr-FR" b="1" dirty="0">
                <a:solidFill>
                  <a:schemeClr val="bg1"/>
                </a:solidFill>
              </a:rPr>
              <a:t> trials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AD2402-281E-8E7C-F6C1-12039669A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" y="375274"/>
            <a:ext cx="9133561" cy="657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48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-85125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15 - </a:t>
            </a:r>
            <a:r>
              <a:rPr lang="fr-FR" b="1" dirty="0" err="1"/>
              <a:t>Crossing</a:t>
            </a:r>
            <a:r>
              <a:rPr lang="fr-FR" b="1" dirty="0"/>
              <a:t> over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2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20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-85125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16 - Exons and introns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48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-85125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17 – Alternative </a:t>
            </a:r>
            <a:r>
              <a:rPr lang="fr-FR" b="1" dirty="0" err="1"/>
              <a:t>splicing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2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51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prstClr val="black"/>
                </a:solidFill>
              </a:rPr>
              <a:t>18 - RNA</a:t>
            </a:r>
          </a:p>
        </p:txBody>
      </p:sp>
      <p:pic>
        <p:nvPicPr>
          <p:cNvPr id="2" name="Image 1" descr="Une image contenant texte, carte, bleu vert&#10;&#10;Le contenu généré par l’IA peut être incorrect.">
            <a:extLst>
              <a:ext uri="{FF2B5EF4-FFF2-40B4-BE49-F238E27FC236}">
                <a16:creationId xmlns:a16="http://schemas.microsoft.com/office/drawing/2014/main" id="{A83791CC-A9C7-ACDB-F1A6-8640180EC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" y="374152"/>
            <a:ext cx="9123123" cy="660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95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19 – </a:t>
            </a:r>
            <a:r>
              <a:rPr lang="fr-FR" b="1" dirty="0" err="1"/>
              <a:t>Genetic</a:t>
            </a:r>
            <a:r>
              <a:rPr lang="fr-FR" b="1" dirty="0"/>
              <a:t> code</a:t>
            </a:r>
          </a:p>
        </p:txBody>
      </p:sp>
      <p:pic>
        <p:nvPicPr>
          <p:cNvPr id="2" name="Image 1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EA2DE79B-4F25-97DE-808D-E4A893CD8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" y="380791"/>
            <a:ext cx="9112684" cy="659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69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2429" y="2504395"/>
            <a:ext cx="6493765" cy="1862048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 anchor="t">
            <a:spAutoFit/>
          </a:bodyPr>
          <a:lstStyle/>
          <a:p>
            <a:r>
              <a:rPr lang="fr-FR" sz="11500" b="1">
                <a:solidFill>
                  <a:schemeClr val="bg1"/>
                </a:solidFill>
              </a:rPr>
              <a:t>I - General</a:t>
            </a:r>
          </a:p>
        </p:txBody>
      </p:sp>
    </p:spTree>
    <p:extLst>
      <p:ext uri="{BB962C8B-B14F-4D97-AF65-F5344CB8AC3E}">
        <p14:creationId xmlns:p14="http://schemas.microsoft.com/office/powerpoint/2010/main" val="3824000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5D35F74-E741-4987-9D0F-12E59547F5BD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20 - </a:t>
            </a:r>
            <a:r>
              <a:rPr lang="fr-FR" b="1" dirty="0" err="1"/>
              <a:t>Exome</a:t>
            </a:r>
            <a:r>
              <a:rPr lang="fr-FR" b="1" dirty="0"/>
              <a:t> versus </a:t>
            </a:r>
            <a:r>
              <a:rPr lang="fr-FR" b="1" dirty="0" err="1"/>
              <a:t>genome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33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5D35F74-E741-4987-9D0F-12E59547F5BD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21 – DNA Conformation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BAACB3-5130-4C31-8C72-AE3A9BB08FE7}"/>
              </a:ext>
            </a:extLst>
          </p:cNvPr>
          <p:cNvSpPr/>
          <p:nvPr/>
        </p:nvSpPr>
        <p:spPr>
          <a:xfrm>
            <a:off x="1475656" y="692696"/>
            <a:ext cx="3456384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90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-85126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22 - The </a:t>
            </a:r>
            <a:r>
              <a:rPr lang="fr-FR" b="1" dirty="0" err="1"/>
              <a:t>genome</a:t>
            </a:r>
            <a:r>
              <a:rPr lang="fr-FR" b="1" dirty="0"/>
              <a:t> in </a:t>
            </a:r>
            <a:r>
              <a:rPr lang="fr-FR" b="1" dirty="0" err="1"/>
              <a:t>numbers</a:t>
            </a:r>
            <a:endParaRPr lang="fr-FR" b="1" dirty="0"/>
          </a:p>
        </p:txBody>
      </p:sp>
      <p:pic>
        <p:nvPicPr>
          <p:cNvPr id="3" name="Image 2" descr="Une image contenant texte, habits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80B7D234-D9AA-6D58-36D3-D4EE67810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" y="285004"/>
            <a:ext cx="9112684" cy="65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23 - The </a:t>
            </a:r>
            <a:r>
              <a:rPr lang="fr-FR" b="1" dirty="0" err="1"/>
              <a:t>genome</a:t>
            </a:r>
            <a:r>
              <a:rPr lang="fr-FR" b="1" dirty="0"/>
              <a:t> in </a:t>
            </a:r>
            <a:r>
              <a:rPr lang="fr-FR" b="1" dirty="0" err="1"/>
              <a:t>numbers</a:t>
            </a:r>
            <a:endParaRPr lang="fr-FR" b="1" dirty="0"/>
          </a:p>
        </p:txBody>
      </p:sp>
      <p:pic>
        <p:nvPicPr>
          <p:cNvPr id="2" name="Image 1" descr="Une image contenant texte, chaussures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E3F5033-77DE-EA51-74A2-8804D6CA6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" y="380829"/>
            <a:ext cx="9112684" cy="65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60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-46253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24 - The </a:t>
            </a:r>
            <a:r>
              <a:rPr lang="fr-FR" b="1" dirty="0" err="1"/>
              <a:t>genome</a:t>
            </a:r>
            <a:r>
              <a:rPr lang="fr-FR" b="1" dirty="0"/>
              <a:t> in </a:t>
            </a:r>
            <a:r>
              <a:rPr lang="fr-FR" b="1" dirty="0" err="1"/>
              <a:t>numbers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49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25 - The </a:t>
            </a:r>
            <a:r>
              <a:rPr lang="fr-FR" b="1" dirty="0" err="1"/>
              <a:t>genome</a:t>
            </a:r>
            <a:r>
              <a:rPr lang="fr-FR" b="1" dirty="0"/>
              <a:t> in </a:t>
            </a:r>
            <a:r>
              <a:rPr lang="fr-FR" b="1" dirty="0" err="1"/>
              <a:t>numbers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39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AB2BDA20-ED94-4817-8B30-0786DF5D45FB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26 - I</a:t>
            </a:r>
            <a:r>
              <a:rPr lang="en-US" b="1" dirty="0" err="1"/>
              <a:t>nactivation</a:t>
            </a:r>
            <a:r>
              <a:rPr lang="en-US" b="1" dirty="0"/>
              <a:t> of the X chromosome</a:t>
            </a:r>
            <a:endParaRPr lang="fr-FR" b="1" dirty="0"/>
          </a:p>
        </p:txBody>
      </p:sp>
      <p:pic>
        <p:nvPicPr>
          <p:cNvPr id="3" name="Image 2" descr="Une image contenant texte, capture d’écran, conception, mode&#10;&#10;Le contenu généré par l’IA peut être incorrect.">
            <a:extLst>
              <a:ext uri="{FF2B5EF4-FFF2-40B4-BE49-F238E27FC236}">
                <a16:creationId xmlns:a16="http://schemas.microsoft.com/office/drawing/2014/main" id="{B97A5A5A-36E0-9EEF-32F0-91342F4D3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" y="382172"/>
            <a:ext cx="9112684" cy="6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36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'ADN mitochondrial permet à des enfants de tester leur maternité, sans la participation de la mère présumée."/>
          <p:cNvSpPr>
            <a:spLocks noChangeAspect="1" noChangeArrowheads="1"/>
          </p:cNvSpPr>
          <p:nvPr/>
        </p:nvSpPr>
        <p:spPr bwMode="auto">
          <a:xfrm>
            <a:off x="155575" y="-1600200"/>
            <a:ext cx="41910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27 – Mitochondrial DNA</a:t>
            </a:r>
          </a:p>
        </p:txBody>
      </p:sp>
      <p:pic>
        <p:nvPicPr>
          <p:cNvPr id="4" name="Image 3" descr="Une image contenant texte, illustration, conception&#10;&#10;Le contenu généré par l’IA peut être incorrect.">
            <a:extLst>
              <a:ext uri="{FF2B5EF4-FFF2-40B4-BE49-F238E27FC236}">
                <a16:creationId xmlns:a16="http://schemas.microsoft.com/office/drawing/2014/main" id="{905A1314-B0B2-1F7F-CC3C-F4766CEBF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" y="372578"/>
            <a:ext cx="9133560" cy="659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61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1671" y="982188"/>
            <a:ext cx="7828689" cy="46760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0160" rIns="1524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9000" kern="1200" dirty="0"/>
              <a:t>II- Mode d’hérédité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22120" y="1126249"/>
            <a:ext cx="7059800" cy="46775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0160" rIns="1524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9000" b="1" kern="1200" dirty="0"/>
          </a:p>
        </p:txBody>
      </p:sp>
      <p:sp>
        <p:nvSpPr>
          <p:cNvPr id="9" name="Rectangle 8"/>
          <p:cNvSpPr/>
          <p:nvPr/>
        </p:nvSpPr>
        <p:spPr>
          <a:xfrm>
            <a:off x="192803" y="1507782"/>
            <a:ext cx="8759129" cy="3631763"/>
          </a:xfrm>
          <a:prstGeom prst="rect">
            <a:avLst/>
          </a:prstGeom>
          <a:solidFill>
            <a:schemeClr val="tx2"/>
          </a:solidFill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fr-FR" sz="11500" b="1" dirty="0">
                <a:solidFill>
                  <a:schemeClr val="bg1"/>
                </a:solidFill>
              </a:rPr>
              <a:t>II -</a:t>
            </a:r>
            <a:r>
              <a:rPr lang="fr-FR" sz="115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Patterns </a:t>
            </a:r>
            <a:endParaRPr lang="fr-FR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fr-FR" sz="115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of </a:t>
            </a:r>
            <a:r>
              <a:rPr lang="fr-FR" sz="115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Inheritance</a:t>
            </a:r>
            <a:endParaRPr lang="fr-FR" dirty="0" err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269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29 - </a:t>
            </a:r>
            <a:r>
              <a:rPr lang="fr-FR" b="1" dirty="0" err="1"/>
              <a:t>Autosomal</a:t>
            </a:r>
            <a:r>
              <a:rPr lang="fr-FR" b="1" dirty="0"/>
              <a:t> dominant </a:t>
            </a:r>
            <a:r>
              <a:rPr lang="fr-FR" b="1" dirty="0" err="1"/>
              <a:t>inheritance</a:t>
            </a:r>
            <a:r>
              <a:rPr lang="fr-FR" b="1" dirty="0"/>
              <a:t>: 1 </a:t>
            </a:r>
            <a:r>
              <a:rPr lang="fr-FR" b="1" dirty="0" err="1"/>
              <a:t>affected</a:t>
            </a:r>
            <a:r>
              <a:rPr lang="fr-FR" b="1" dirty="0"/>
              <a:t> parent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53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3 - </a:t>
            </a:r>
            <a:r>
              <a:rPr lang="fr-FR" b="1" dirty="0" err="1"/>
              <a:t>From</a:t>
            </a:r>
            <a:r>
              <a:rPr lang="fr-FR" b="1" dirty="0"/>
              <a:t> </a:t>
            </a:r>
            <a:r>
              <a:rPr lang="fr-FR" b="1" dirty="0" err="1"/>
              <a:t>our</a:t>
            </a:r>
            <a:r>
              <a:rPr lang="fr-FR" b="1" dirty="0"/>
              <a:t> body to </a:t>
            </a:r>
            <a:r>
              <a:rPr lang="fr-FR" b="1" dirty="0" err="1"/>
              <a:t>our</a:t>
            </a:r>
            <a:r>
              <a:rPr lang="fr-FR" b="1" dirty="0"/>
              <a:t> </a:t>
            </a:r>
            <a:r>
              <a:rPr lang="fr-FR" b="1" dirty="0" err="1"/>
              <a:t>genes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8" y="370704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75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30 - </a:t>
            </a:r>
            <a:r>
              <a:rPr lang="fr-FR" b="1" i="1" dirty="0"/>
              <a:t>De novo v</a:t>
            </a:r>
            <a:r>
              <a:rPr lang="fr-FR" b="1" dirty="0"/>
              <a:t>ariation</a:t>
            </a:r>
            <a:endParaRPr lang="fr-FR" b="1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94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31 – </a:t>
            </a:r>
            <a:r>
              <a:rPr lang="fr-FR" b="1" dirty="0" err="1"/>
              <a:t>Incomplete</a:t>
            </a:r>
            <a:r>
              <a:rPr lang="fr-FR" b="1" dirty="0"/>
              <a:t> </a:t>
            </a:r>
            <a:r>
              <a:rPr lang="fr-FR" b="1" dirty="0" err="1"/>
              <a:t>penetrance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65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32 – Variable </a:t>
            </a:r>
            <a:r>
              <a:rPr lang="fr-FR" b="1" dirty="0" err="1"/>
              <a:t>expressivity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42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497" y="-2553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33 - </a:t>
            </a:r>
            <a:r>
              <a:rPr lang="fr-FR" b="1" dirty="0" err="1"/>
              <a:t>Phenomenon</a:t>
            </a:r>
            <a:r>
              <a:rPr lang="fr-FR" b="1" dirty="0"/>
              <a:t> of anticipation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82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34 - </a:t>
            </a:r>
            <a:r>
              <a:rPr lang="en-US" b="1" dirty="0"/>
              <a:t>Autosomal recessive inheritance: 2 </a:t>
            </a:r>
            <a:r>
              <a:rPr lang="en-US" b="1"/>
              <a:t>healthy carrier </a:t>
            </a:r>
            <a:r>
              <a:rPr lang="en-US" b="1" dirty="0"/>
              <a:t>parents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12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35 - </a:t>
            </a:r>
            <a:r>
              <a:rPr lang="fr-FR" b="1" dirty="0" err="1"/>
              <a:t>Autosomal</a:t>
            </a:r>
            <a:r>
              <a:rPr lang="fr-FR" b="1" dirty="0"/>
              <a:t> </a:t>
            </a:r>
            <a:r>
              <a:rPr lang="fr-FR" b="1" dirty="0" err="1"/>
              <a:t>recessive</a:t>
            </a:r>
            <a:r>
              <a:rPr lang="fr-FR" b="1" dirty="0"/>
              <a:t> </a:t>
            </a:r>
            <a:r>
              <a:rPr lang="fr-FR" b="1" dirty="0" err="1"/>
              <a:t>inheritance</a:t>
            </a:r>
            <a:r>
              <a:rPr lang="fr-FR" b="1" dirty="0"/>
              <a:t>: </a:t>
            </a:r>
            <a:r>
              <a:rPr lang="fr-FR" b="1" dirty="0" err="1"/>
              <a:t>affected</a:t>
            </a:r>
            <a:r>
              <a:rPr lang="fr-FR" b="1" dirty="0"/>
              <a:t> parent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77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36 - </a:t>
            </a:r>
            <a:r>
              <a:rPr lang="en-US" b="1" dirty="0"/>
              <a:t>Autosomal recessive inheritance: 1 affected parent and 1 healthy carrier parent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90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37 - </a:t>
            </a:r>
            <a:r>
              <a:rPr lang="en-US" b="1" dirty="0"/>
              <a:t>Autosomal recessive inheritance: </a:t>
            </a:r>
            <a:r>
              <a:rPr lang="fr-FR" b="1" dirty="0"/>
              <a:t>Familial </a:t>
            </a:r>
            <a:r>
              <a:rPr lang="fr-FR" b="1" dirty="0" err="1"/>
              <a:t>segregation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91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38 - X-</a:t>
            </a:r>
            <a:r>
              <a:rPr lang="fr-FR" b="1" dirty="0" err="1"/>
              <a:t>linked</a:t>
            </a:r>
            <a:r>
              <a:rPr lang="fr-FR" b="1" dirty="0"/>
              <a:t> </a:t>
            </a:r>
            <a:r>
              <a:rPr lang="fr-FR" b="1" dirty="0" err="1"/>
              <a:t>inheritance</a:t>
            </a:r>
            <a:r>
              <a:rPr lang="fr-FR" b="1" dirty="0"/>
              <a:t>: </a:t>
            </a:r>
            <a:r>
              <a:rPr lang="fr-FR" b="1" dirty="0" err="1"/>
              <a:t>Conductive</a:t>
            </a:r>
            <a:r>
              <a:rPr lang="fr-FR" b="1" dirty="0"/>
              <a:t> </a:t>
            </a:r>
            <a:r>
              <a:rPr lang="fr-FR" b="1" dirty="0" err="1"/>
              <a:t>mother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40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39 - X-</a:t>
            </a:r>
            <a:r>
              <a:rPr lang="fr-FR" b="1" dirty="0" err="1"/>
              <a:t>linked</a:t>
            </a:r>
            <a:r>
              <a:rPr lang="fr-FR" b="1" dirty="0"/>
              <a:t> </a:t>
            </a:r>
            <a:r>
              <a:rPr lang="fr-FR" b="1" dirty="0" err="1"/>
              <a:t>inheritance</a:t>
            </a:r>
            <a:r>
              <a:rPr lang="fr-FR" b="1" dirty="0"/>
              <a:t>: </a:t>
            </a:r>
            <a:r>
              <a:rPr lang="fr-FR" b="1" dirty="0" err="1"/>
              <a:t>Affected</a:t>
            </a:r>
            <a:r>
              <a:rPr lang="fr-FR" b="1" dirty="0"/>
              <a:t> </a:t>
            </a:r>
            <a:r>
              <a:rPr lang="fr-FR" b="1" dirty="0" err="1"/>
              <a:t>father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10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4 - </a:t>
            </a:r>
            <a:r>
              <a:rPr lang="fr-FR" b="1" dirty="0" err="1"/>
              <a:t>From</a:t>
            </a:r>
            <a:r>
              <a:rPr lang="fr-FR" b="1" dirty="0"/>
              <a:t> chromosomes to </a:t>
            </a:r>
            <a:r>
              <a:rPr lang="fr-FR" b="1" dirty="0" err="1"/>
              <a:t>protein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64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40 - Mitochondrial </a:t>
            </a:r>
            <a:r>
              <a:rPr lang="fr-FR" b="1" dirty="0" err="1"/>
              <a:t>inheritance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4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41 - Notion of </a:t>
            </a:r>
            <a:r>
              <a:rPr lang="fr-FR" b="1" dirty="0" err="1"/>
              <a:t>heteroplasmy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812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42 - </a:t>
            </a:r>
            <a:r>
              <a:rPr lang="en-US" b="1" dirty="0"/>
              <a:t>Mosaic confined to the placenta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6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43 - </a:t>
            </a:r>
            <a:r>
              <a:rPr lang="fr-FR" b="1" dirty="0" err="1"/>
              <a:t>Somatic</a:t>
            </a:r>
            <a:r>
              <a:rPr lang="fr-FR" b="1" dirty="0"/>
              <a:t> </a:t>
            </a:r>
            <a:r>
              <a:rPr lang="fr-FR" b="1" dirty="0" err="1"/>
              <a:t>mosaic</a:t>
            </a:r>
            <a:endParaRPr lang="fr-FR" b="1" dirty="0"/>
          </a:p>
        </p:txBody>
      </p:sp>
      <p:pic>
        <p:nvPicPr>
          <p:cNvPr id="3" name="Image 2" descr="Une image contenant dessin, texte, croquis, art&#10;&#10;Le contenu généré par l’IA peut être incorrect.">
            <a:extLst>
              <a:ext uri="{FF2B5EF4-FFF2-40B4-BE49-F238E27FC236}">
                <a16:creationId xmlns:a16="http://schemas.microsoft.com/office/drawing/2014/main" id="{9F6D8730-996E-6C92-B1DF-C6B0345B4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" y="376339"/>
            <a:ext cx="9133561" cy="65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938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b="1" dirty="0"/>
              <a:t>45 - </a:t>
            </a:r>
            <a:r>
              <a:rPr lang="fr-FR" b="1" dirty="0" err="1"/>
              <a:t>Germline</a:t>
            </a:r>
            <a:r>
              <a:rPr lang="fr-FR" b="1" dirty="0"/>
              <a:t> </a:t>
            </a:r>
            <a:r>
              <a:rPr lang="fr-FR" b="1" dirty="0" err="1"/>
              <a:t>mosaic</a:t>
            </a:r>
            <a:endParaRPr lang="fr-FR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539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46 - Parental </a:t>
            </a:r>
            <a:r>
              <a:rPr lang="fr-FR" b="1" dirty="0" err="1"/>
              <a:t>imprint</a:t>
            </a:r>
            <a:endParaRPr lang="fr-FR" b="1" dirty="0"/>
          </a:p>
        </p:txBody>
      </p:sp>
      <p:pic>
        <p:nvPicPr>
          <p:cNvPr id="2" name="Image 1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A7D6405D-75AF-C720-AC83-D26AF685D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" y="373346"/>
            <a:ext cx="9133561" cy="6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539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47 - </a:t>
            </a:r>
            <a:r>
              <a:rPr lang="fr-FR" b="1" dirty="0" err="1"/>
              <a:t>Uniparental</a:t>
            </a:r>
            <a:r>
              <a:rPr lang="fr-FR" b="1" dirty="0"/>
              <a:t> </a:t>
            </a:r>
            <a:r>
              <a:rPr lang="fr-FR" b="1" dirty="0" err="1"/>
              <a:t>disomy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698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48 - </a:t>
            </a:r>
            <a:r>
              <a:rPr lang="fr-FR" b="1" dirty="0" err="1"/>
              <a:t>Prader</a:t>
            </a:r>
            <a:r>
              <a:rPr lang="fr-FR" b="1" dirty="0"/>
              <a:t> </a:t>
            </a:r>
            <a:r>
              <a:rPr lang="fr-FR" b="1" dirty="0" err="1"/>
              <a:t>Willi</a:t>
            </a:r>
            <a:r>
              <a:rPr lang="fr-FR" b="1" dirty="0"/>
              <a:t> syndrome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768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48 - </a:t>
            </a:r>
            <a:r>
              <a:rPr lang="fr-FR" b="1" dirty="0" err="1"/>
              <a:t>Angelman</a:t>
            </a:r>
            <a:r>
              <a:rPr lang="fr-FR" b="1" dirty="0"/>
              <a:t> syndrome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130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50 - </a:t>
            </a:r>
            <a:r>
              <a:rPr lang="fr-FR" b="1" dirty="0" err="1"/>
              <a:t>Monogenic</a:t>
            </a:r>
            <a:r>
              <a:rPr lang="fr-FR" b="1" dirty="0"/>
              <a:t>/</a:t>
            </a:r>
            <a:r>
              <a:rPr lang="fr-FR" b="1" dirty="0" err="1"/>
              <a:t>multifactorial</a:t>
            </a:r>
            <a:r>
              <a:rPr lang="fr-FR" b="1" dirty="0"/>
              <a:t> </a:t>
            </a:r>
            <a:r>
              <a:rPr lang="fr-FR" b="1" dirty="0" err="1"/>
              <a:t>inheritance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5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5 – </a:t>
            </a:r>
            <a:r>
              <a:rPr lang="fr-FR" b="1" dirty="0" err="1"/>
              <a:t>Human</a:t>
            </a:r>
            <a:r>
              <a:rPr lang="fr-FR" b="1" dirty="0"/>
              <a:t> body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39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51 - Common </a:t>
            </a:r>
            <a:r>
              <a:rPr lang="fr-FR" b="1" dirty="0" err="1"/>
              <a:t>diseases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708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52 - </a:t>
            </a:r>
            <a:r>
              <a:rPr lang="fr-FR" b="1" dirty="0" err="1"/>
              <a:t>Different</a:t>
            </a:r>
            <a:r>
              <a:rPr lang="fr-FR" b="1" dirty="0"/>
              <a:t> types of variation</a:t>
            </a:r>
          </a:p>
        </p:txBody>
      </p:sp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CC3E8CFF-200C-B2E7-E670-37C540323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" y="381712"/>
            <a:ext cx="9112684" cy="658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275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2120" y="1126249"/>
            <a:ext cx="7059800" cy="46775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0160" rIns="1524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9000" b="1" kern="1200" dirty="0"/>
          </a:p>
        </p:txBody>
      </p:sp>
      <p:sp>
        <p:nvSpPr>
          <p:cNvPr id="9" name="Rectangle 8"/>
          <p:cNvSpPr/>
          <p:nvPr/>
        </p:nvSpPr>
        <p:spPr>
          <a:xfrm>
            <a:off x="1219423" y="2431048"/>
            <a:ext cx="6806672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fr-FR" sz="9600" b="1" dirty="0">
                <a:solidFill>
                  <a:schemeClr val="bg1"/>
                </a:solidFill>
              </a:rPr>
              <a:t>III - Sampling</a:t>
            </a:r>
          </a:p>
        </p:txBody>
      </p:sp>
    </p:spTree>
    <p:extLst>
      <p:ext uri="{BB962C8B-B14F-4D97-AF65-F5344CB8AC3E}">
        <p14:creationId xmlns:p14="http://schemas.microsoft.com/office/powerpoint/2010/main" val="15961385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54 - </a:t>
            </a:r>
            <a:r>
              <a:rPr lang="fr-FR" b="1" dirty="0" err="1"/>
              <a:t>Different</a:t>
            </a:r>
            <a:r>
              <a:rPr lang="fr-FR" b="1" dirty="0"/>
              <a:t> types of </a:t>
            </a:r>
            <a:r>
              <a:rPr lang="fr-FR" b="1" dirty="0" err="1"/>
              <a:t>samples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312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7BAEAB0-976C-49E1-B4DE-63A01090699D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55 - </a:t>
            </a:r>
            <a:r>
              <a:rPr lang="en-US" b="1" dirty="0"/>
              <a:t>Samples required for rare disease genome sequencing: Trio analysis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54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7BAEAB0-976C-49E1-B4DE-63A01090699D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56 - </a:t>
            </a:r>
            <a:r>
              <a:rPr lang="en-US" b="1" dirty="0"/>
              <a:t>Samples required for genome sequencing rare diseases: family analysis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928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b="1" dirty="0"/>
              <a:t>57 – </a:t>
            </a:r>
            <a:r>
              <a:rPr lang="fr-FR" b="1" dirty="0" err="1"/>
              <a:t>Why</a:t>
            </a:r>
            <a:r>
              <a:rPr lang="fr-FR" b="1" dirty="0"/>
              <a:t> not all analyses can </a:t>
            </a:r>
            <a:r>
              <a:rPr lang="fr-FR" b="1" dirty="0" err="1"/>
              <a:t>be</a:t>
            </a:r>
            <a:r>
              <a:rPr lang="fr-FR" b="1" dirty="0"/>
              <a:t> </a:t>
            </a:r>
            <a:r>
              <a:rPr lang="fr-FR" b="1" dirty="0" err="1"/>
              <a:t>done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blood</a:t>
            </a:r>
            <a:r>
              <a:rPr lang="fr-FR" b="1" dirty="0"/>
              <a:t> </a:t>
            </a:r>
            <a:r>
              <a:rPr lang="fr-FR" b="1" dirty="0" err="1"/>
              <a:t>samples</a:t>
            </a:r>
            <a:r>
              <a:rPr lang="fr-FR" b="1" dirty="0"/>
              <a:t>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643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58 - </a:t>
            </a:r>
            <a:r>
              <a:rPr lang="fr-FR" b="1" dirty="0" err="1"/>
              <a:t>Principle</a:t>
            </a:r>
            <a:r>
              <a:rPr lang="fr-FR" b="1" dirty="0"/>
              <a:t> of </a:t>
            </a:r>
            <a:r>
              <a:rPr lang="fr-FR" b="1" dirty="0" err="1"/>
              <a:t>iPS</a:t>
            </a:r>
            <a:endParaRPr lang="fr-FR" b="1" dirty="0"/>
          </a:p>
        </p:txBody>
      </p:sp>
      <p:pic>
        <p:nvPicPr>
          <p:cNvPr id="2" name="Image 1" descr="Une image contenant œuf, fruit, texte, nourriture&#10;&#10;Le contenu généré par l’IA peut être incorrect.">
            <a:extLst>
              <a:ext uri="{FF2B5EF4-FFF2-40B4-BE49-F238E27FC236}">
                <a16:creationId xmlns:a16="http://schemas.microsoft.com/office/drawing/2014/main" id="{FC878CDF-FB9E-FE4D-F214-E93AD738A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" y="379294"/>
            <a:ext cx="9112684" cy="6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651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2120" y="1126249"/>
            <a:ext cx="7059800" cy="46775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0160" rIns="1524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9000" b="1" kern="1200" dirty="0"/>
          </a:p>
        </p:txBody>
      </p:sp>
      <p:sp>
        <p:nvSpPr>
          <p:cNvPr id="9" name="Rectangle 8"/>
          <p:cNvSpPr/>
          <p:nvPr/>
        </p:nvSpPr>
        <p:spPr>
          <a:xfrm>
            <a:off x="143508" y="1207436"/>
            <a:ext cx="8856984" cy="4524315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9600" b="1" dirty="0">
                <a:solidFill>
                  <a:schemeClr val="bg1"/>
                </a:solidFill>
              </a:rPr>
              <a:t>IV – </a:t>
            </a:r>
            <a:r>
              <a:rPr lang="fr-FR" sz="9600" b="1" dirty="0" err="1">
                <a:solidFill>
                  <a:schemeClr val="bg1"/>
                </a:solidFill>
              </a:rPr>
              <a:t>Prenatal</a:t>
            </a:r>
            <a:r>
              <a:rPr lang="fr-FR" sz="9600" b="1" dirty="0">
                <a:solidFill>
                  <a:schemeClr val="bg1"/>
                </a:solidFill>
              </a:rPr>
              <a:t> and </a:t>
            </a:r>
            <a:r>
              <a:rPr lang="fr-FR" sz="9600" b="1" dirty="0" err="1">
                <a:solidFill>
                  <a:schemeClr val="bg1"/>
                </a:solidFill>
              </a:rPr>
              <a:t>preimplantation</a:t>
            </a:r>
            <a:r>
              <a:rPr lang="fr-FR" sz="9600" b="1" dirty="0">
                <a:solidFill>
                  <a:schemeClr val="bg1"/>
                </a:solidFill>
              </a:rPr>
              <a:t> diagnoses</a:t>
            </a:r>
            <a:endParaRPr lang="fr-FR" sz="96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8227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60 - </a:t>
            </a:r>
            <a:r>
              <a:rPr lang="en-US" b="1" dirty="0"/>
              <a:t>Key periods in fetal development</a:t>
            </a:r>
            <a:endParaRPr lang="fr-FR" b="1" dirty="0"/>
          </a:p>
        </p:txBody>
      </p:sp>
      <p:pic>
        <p:nvPicPr>
          <p:cNvPr id="2" name="Image 1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B9E8BF88-4BC3-344A-33D9-55F8C770B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" y="389847"/>
            <a:ext cx="9112684" cy="6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38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6 – Cellular </a:t>
            </a:r>
            <a:r>
              <a:rPr lang="en-GB" b="1" dirty="0"/>
              <a:t>Differentiation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389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61 - </a:t>
            </a:r>
            <a:r>
              <a:rPr lang="fr-FR" b="1" dirty="0" err="1"/>
              <a:t>Follow</a:t>
            </a:r>
            <a:r>
              <a:rPr lang="fr-FR" b="1" dirty="0"/>
              <a:t>-up </a:t>
            </a:r>
            <a:r>
              <a:rPr lang="fr-FR" b="1" dirty="0" err="1"/>
              <a:t>timeline</a:t>
            </a:r>
            <a:endParaRPr lang="fr-FR" b="1" dirty="0"/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A55774CA-62E4-D849-AFBD-D929F1AA8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" y="376186"/>
            <a:ext cx="9123123" cy="6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944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62 - </a:t>
            </a:r>
            <a:r>
              <a:rPr lang="fr-FR" b="1" dirty="0" err="1"/>
              <a:t>Trophoblast</a:t>
            </a:r>
            <a:r>
              <a:rPr lang="fr-FR" b="1" dirty="0"/>
              <a:t> </a:t>
            </a:r>
            <a:r>
              <a:rPr lang="fr-FR" b="1" dirty="0" err="1"/>
              <a:t>biopsy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081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63 - </a:t>
            </a:r>
            <a:r>
              <a:rPr lang="fr-FR" b="1" dirty="0" err="1"/>
              <a:t>Amniocentesis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284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64 - </a:t>
            </a:r>
            <a:r>
              <a:rPr lang="fr-FR" b="1" dirty="0" err="1"/>
              <a:t>Fetal</a:t>
            </a:r>
            <a:r>
              <a:rPr lang="fr-FR" b="1" dirty="0"/>
              <a:t> </a:t>
            </a:r>
            <a:r>
              <a:rPr lang="fr-FR" b="1" dirty="0" err="1"/>
              <a:t>blood</a:t>
            </a:r>
            <a:r>
              <a:rPr lang="fr-FR" b="1" dirty="0"/>
              <a:t> </a:t>
            </a:r>
            <a:r>
              <a:rPr lang="fr-FR" b="1" dirty="0" err="1"/>
              <a:t>puncture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890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65 - Non-invasive </a:t>
            </a:r>
            <a:r>
              <a:rPr lang="fr-FR" b="1" dirty="0" err="1"/>
              <a:t>prenatal</a:t>
            </a:r>
            <a:r>
              <a:rPr lang="fr-FR" b="1" dirty="0"/>
              <a:t> </a:t>
            </a:r>
            <a:r>
              <a:rPr lang="fr-FR" b="1" dirty="0" err="1"/>
              <a:t>diagnosis</a:t>
            </a:r>
            <a:r>
              <a:rPr lang="fr-FR" b="1" dirty="0"/>
              <a:t>/screening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3347864" y="5805264"/>
            <a:ext cx="1728192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3707904" y="5877272"/>
            <a:ext cx="1368152" cy="5040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279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66 - </a:t>
            </a:r>
            <a:r>
              <a:rPr lang="fr-FR" b="1" dirty="0" err="1"/>
              <a:t>Preimplantation</a:t>
            </a:r>
            <a:r>
              <a:rPr lang="fr-FR" b="1" dirty="0"/>
              <a:t> </a:t>
            </a:r>
            <a:r>
              <a:rPr lang="fr-FR" b="1" dirty="0" err="1"/>
              <a:t>diagnosis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282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67 – Direct and exclusion </a:t>
            </a:r>
            <a:r>
              <a:rPr lang="fr-FR" b="1" dirty="0" err="1"/>
              <a:t>preimplantation</a:t>
            </a:r>
            <a:r>
              <a:rPr lang="fr-FR" b="1" dirty="0"/>
              <a:t> diagnoses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3347864" y="5805264"/>
            <a:ext cx="1728192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3707904" y="5877272"/>
            <a:ext cx="1368152" cy="5040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B50B9-CD09-469D-9F26-F4FA10BC3360}"/>
              </a:ext>
            </a:extLst>
          </p:cNvPr>
          <p:cNvSpPr/>
          <p:nvPr/>
        </p:nvSpPr>
        <p:spPr>
          <a:xfrm>
            <a:off x="1369221" y="2381432"/>
            <a:ext cx="2232248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4A2A89-2A26-4E86-B57B-49C6EB694C3F}"/>
              </a:ext>
            </a:extLst>
          </p:cNvPr>
          <p:cNvSpPr/>
          <p:nvPr/>
        </p:nvSpPr>
        <p:spPr>
          <a:xfrm>
            <a:off x="1547664" y="2564904"/>
            <a:ext cx="144016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85B767-56E8-44DD-8DA0-E56B093D4AA6}"/>
              </a:ext>
            </a:extLst>
          </p:cNvPr>
          <p:cNvSpPr txBox="1"/>
          <p:nvPr/>
        </p:nvSpPr>
        <p:spPr>
          <a:xfrm>
            <a:off x="6444208" y="2564904"/>
            <a:ext cx="648072" cy="1538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385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910850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69 – </a:t>
            </a:r>
            <a:r>
              <a:rPr lang="fr-FR" b="1" dirty="0" err="1"/>
              <a:t>Twins</a:t>
            </a:r>
            <a:endParaRPr lang="fr-FR" b="1" dirty="0"/>
          </a:p>
        </p:txBody>
      </p:sp>
      <p:pic>
        <p:nvPicPr>
          <p:cNvPr id="3" name="Image 2" descr="Une image contenant texte, Police, logo, symbole&#10;&#10;Le contenu généré par l’IA peut être incorrect.">
            <a:extLst>
              <a:ext uri="{FF2B5EF4-FFF2-40B4-BE49-F238E27FC236}">
                <a16:creationId xmlns:a16="http://schemas.microsoft.com/office/drawing/2014/main" id="{2D1104E8-E8CE-97E6-B335-F272780FE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" y="364020"/>
            <a:ext cx="9112684" cy="651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79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2120" y="1126249"/>
            <a:ext cx="7059800" cy="46775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0160" rIns="1524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9000" b="1" kern="1200" dirty="0"/>
          </a:p>
        </p:txBody>
      </p:sp>
      <p:sp>
        <p:nvSpPr>
          <p:cNvPr id="9" name="Rectangle 8"/>
          <p:cNvSpPr/>
          <p:nvPr/>
        </p:nvSpPr>
        <p:spPr>
          <a:xfrm>
            <a:off x="791580" y="1184378"/>
            <a:ext cx="7920880" cy="4524315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9600" b="1" dirty="0">
                <a:solidFill>
                  <a:schemeClr val="bg1"/>
                </a:solidFill>
              </a:rPr>
              <a:t>V – </a:t>
            </a:r>
            <a:r>
              <a:rPr lang="fr-FR" sz="9600" b="1" dirty="0" err="1">
                <a:solidFill>
                  <a:schemeClr val="bg1"/>
                </a:solidFill>
              </a:rPr>
              <a:t>Genetic</a:t>
            </a:r>
            <a:r>
              <a:rPr lang="fr-FR" sz="9600" b="1" dirty="0">
                <a:solidFill>
                  <a:schemeClr val="bg1"/>
                </a:solidFill>
              </a:rPr>
              <a:t> diagnostic technologies</a:t>
            </a:r>
            <a:endParaRPr lang="fr-FR" sz="96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82661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0" y="0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71 - </a:t>
            </a:r>
            <a:r>
              <a:rPr lang="fr-FR" b="1" dirty="0" err="1"/>
              <a:t>Technological</a:t>
            </a:r>
            <a:r>
              <a:rPr lang="fr-FR" b="1" dirty="0"/>
              <a:t> </a:t>
            </a:r>
            <a:r>
              <a:rPr lang="fr-FR" b="1" dirty="0" err="1"/>
              <a:t>developments</a:t>
            </a:r>
            <a:endParaRPr lang="fr-FR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0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7 - </a:t>
            </a:r>
            <a:r>
              <a:rPr lang="fr-FR" b="1" dirty="0" err="1"/>
              <a:t>Cell</a:t>
            </a:r>
            <a:r>
              <a:rPr lang="fr-FR" b="1" dirty="0"/>
              <a:t> and </a:t>
            </a:r>
            <a:r>
              <a:rPr lang="fr-FR" b="1" dirty="0" err="1"/>
              <a:t>its</a:t>
            </a:r>
            <a:r>
              <a:rPr lang="fr-FR" b="1" dirty="0"/>
              <a:t> nucleus</a:t>
            </a:r>
          </a:p>
        </p:txBody>
      </p:sp>
      <p:pic>
        <p:nvPicPr>
          <p:cNvPr id="2" name="Image 1" descr="Une image contenant texte, diagramme, capture d’écran, cercle&#10;&#10;Le contenu généré par l’IA peut être incorrect.">
            <a:extLst>
              <a:ext uri="{FF2B5EF4-FFF2-40B4-BE49-F238E27FC236}">
                <a16:creationId xmlns:a16="http://schemas.microsoft.com/office/drawing/2014/main" id="{CB805B68-0F2D-8706-F93C-81FB03611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" y="375111"/>
            <a:ext cx="9133561" cy="6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850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B68F22D-9F73-4963-9E0B-266C8DCD975F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72 - </a:t>
            </a:r>
            <a:r>
              <a:rPr lang="fr-FR" b="1" dirty="0" err="1"/>
              <a:t>From</a:t>
            </a:r>
            <a:r>
              <a:rPr lang="fr-FR" b="1" dirty="0"/>
              <a:t> chromosome to DNA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53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73 - </a:t>
            </a:r>
            <a:r>
              <a:rPr lang="fr-FR" b="1" dirty="0" err="1"/>
              <a:t>Different</a:t>
            </a:r>
            <a:r>
              <a:rPr lang="fr-FR" b="1" dirty="0"/>
              <a:t> types of FISH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602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74 – </a:t>
            </a:r>
            <a:r>
              <a:rPr lang="fr-FR" b="1" dirty="0" err="1"/>
              <a:t>Array</a:t>
            </a:r>
            <a:r>
              <a:rPr lang="fr-FR" b="1" dirty="0"/>
              <a:t>-CGH or </a:t>
            </a:r>
            <a:r>
              <a:rPr lang="en-US" b="1" dirty="0"/>
              <a:t>chromosomal analysis by DNA microarray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43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75 - </a:t>
            </a:r>
            <a:r>
              <a:rPr lang="en-US" b="1" dirty="0"/>
              <a:t>A film to explain high-throughput sequencing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501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24169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76 - </a:t>
            </a:r>
            <a:r>
              <a:rPr lang="fr-FR" b="1" dirty="0" err="1"/>
              <a:t>Visualization</a:t>
            </a:r>
            <a:r>
              <a:rPr lang="fr-FR" b="1" dirty="0"/>
              <a:t> of </a:t>
            </a:r>
            <a:r>
              <a:rPr lang="fr-FR" b="1" dirty="0" err="1"/>
              <a:t>variants</a:t>
            </a:r>
            <a:endParaRPr lang="fr-FR" b="1" dirty="0"/>
          </a:p>
        </p:txBody>
      </p:sp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63A5229E-ACFD-C022-606C-AA798B5D1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" y="397522"/>
            <a:ext cx="9102246" cy="657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986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77 - </a:t>
            </a:r>
            <a:r>
              <a:rPr lang="fr-FR" b="1" dirty="0" err="1"/>
              <a:t>Principle</a:t>
            </a:r>
            <a:r>
              <a:rPr lang="fr-FR" b="1" dirty="0"/>
              <a:t> of </a:t>
            </a:r>
            <a:r>
              <a:rPr lang="fr-FR" b="1" dirty="0" err="1"/>
              <a:t>exome</a:t>
            </a:r>
            <a:r>
              <a:rPr lang="fr-FR" b="1" dirty="0"/>
              <a:t> </a:t>
            </a:r>
            <a:r>
              <a:rPr lang="fr-FR" b="1" dirty="0" err="1"/>
              <a:t>sequencing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088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77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78 - </a:t>
            </a:r>
            <a:r>
              <a:rPr lang="fr-FR" b="1" dirty="0" err="1"/>
              <a:t>Exome</a:t>
            </a:r>
            <a:r>
              <a:rPr lang="fr-FR" b="1" dirty="0"/>
              <a:t>: </a:t>
            </a:r>
            <a:r>
              <a:rPr lang="fr-FR" b="1" dirty="0" err="1"/>
              <a:t>bioinformatic</a:t>
            </a:r>
            <a:r>
              <a:rPr lang="fr-FR" b="1" dirty="0"/>
              <a:t> data </a:t>
            </a:r>
            <a:r>
              <a:rPr lang="fr-FR" b="1" dirty="0" err="1"/>
              <a:t>analysis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211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79 – Génome </a:t>
            </a:r>
            <a:r>
              <a:rPr lang="fr-FR" b="1" dirty="0" err="1"/>
              <a:t>analysis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247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80 - </a:t>
            </a:r>
            <a:r>
              <a:rPr lang="en-US" b="1" dirty="0">
                <a:solidFill>
                  <a:schemeClr val="tx1"/>
                </a:solidFill>
              </a:rPr>
              <a:t>Structural anomalies detected by genome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001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81 - </a:t>
            </a:r>
            <a:r>
              <a:rPr lang="fr-FR" b="1" dirty="0" err="1"/>
              <a:t>Differents</a:t>
            </a:r>
            <a:r>
              <a:rPr lang="fr-FR" b="1" dirty="0"/>
              <a:t> </a:t>
            </a:r>
            <a:r>
              <a:rPr lang="fr-FR" b="1" dirty="0" err="1"/>
              <a:t>Omics</a:t>
            </a:r>
            <a:r>
              <a:rPr lang="fr-FR" b="1" dirty="0"/>
              <a:t> 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56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8 – Muscle </a:t>
            </a:r>
            <a:r>
              <a:rPr lang="fr-FR" b="1" dirty="0" err="1"/>
              <a:t>cell</a:t>
            </a:r>
            <a:endParaRPr lang="fr-FR" b="1" dirty="0"/>
          </a:p>
        </p:txBody>
      </p:sp>
      <p:sp>
        <p:nvSpPr>
          <p:cNvPr id="2" name="Rectangle 1"/>
          <p:cNvSpPr/>
          <p:nvPr/>
        </p:nvSpPr>
        <p:spPr>
          <a:xfrm>
            <a:off x="971600" y="5445224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4581128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50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82 - The </a:t>
            </a:r>
            <a:r>
              <a:rPr lang="fr-FR" b="1" dirty="0" err="1"/>
              <a:t>epigenome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730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83 - Integrated analyses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804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84 - </a:t>
            </a:r>
            <a:r>
              <a:rPr lang="en-US" b="1" dirty="0"/>
              <a:t>Advantages and disadvantages of different sequencing technologies</a:t>
            </a:r>
            <a:endParaRPr lang="fr-FR" b="1" dirty="0"/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2896ADA-A880-BA7A-BFB8-35666D2EA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" y="381328"/>
            <a:ext cx="9102246" cy="64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616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FDBA6A4-6FD0-4520-996B-3E0B9757A0B9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85 - </a:t>
            </a:r>
            <a:r>
              <a:rPr lang="en-US" b="1" dirty="0"/>
              <a:t>Advantages and disadvantages of different sequencing techniques</a:t>
            </a:r>
            <a:endParaRPr lang="fr-FR" b="1" dirty="0"/>
          </a:p>
        </p:txBody>
      </p:sp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F71F37F9-2218-7603-C341-A3C916D71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" y="372770"/>
            <a:ext cx="9133561" cy="651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19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2120" y="1126249"/>
            <a:ext cx="7059800" cy="46775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0160" rIns="15240" bIns="1016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9000" b="1" kern="1200" dirty="0"/>
          </a:p>
        </p:txBody>
      </p:sp>
      <p:sp>
        <p:nvSpPr>
          <p:cNvPr id="9" name="Rectangle 8"/>
          <p:cNvSpPr/>
          <p:nvPr/>
        </p:nvSpPr>
        <p:spPr>
          <a:xfrm>
            <a:off x="1435224" y="2431048"/>
            <a:ext cx="6375079" cy="3046988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fr-FR" sz="9600" b="1">
                <a:solidFill>
                  <a:schemeClr val="bg1"/>
                </a:solidFill>
              </a:rPr>
              <a:t>VI - </a:t>
            </a:r>
            <a:r>
              <a:rPr lang="fr-FR" sz="9600" b="1" err="1">
                <a:solidFill>
                  <a:schemeClr val="bg1"/>
                </a:solidFill>
              </a:rPr>
              <a:t>Genetic</a:t>
            </a:r>
            <a:r>
              <a:rPr lang="fr-FR" sz="9600" b="1" dirty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9600" b="1" dirty="0">
                <a:solidFill>
                  <a:schemeClr val="bg1"/>
                </a:solidFill>
              </a:rPr>
              <a:t>variations</a:t>
            </a:r>
            <a:endParaRPr lang="fr-FR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44769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87 - </a:t>
            </a:r>
            <a:r>
              <a:rPr lang="en-US" b="1" dirty="0"/>
              <a:t>Mechanism of occurrence of trisomy or monosomy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28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Non disjonction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88 -</a:t>
            </a:r>
            <a:r>
              <a:rPr lang="en-US" b="1" dirty="0"/>
              <a:t> Karyotype with free trisomy 21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24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Non disjonction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89 - </a:t>
            </a:r>
            <a:r>
              <a:rPr lang="en-US" b="1" dirty="0"/>
              <a:t>Karyotype with trisomy 21 by </a:t>
            </a:r>
            <a:r>
              <a:rPr lang="en-US" b="1" dirty="0" err="1"/>
              <a:t>Robertsonian</a:t>
            </a:r>
            <a:r>
              <a:rPr lang="en-US" b="1" dirty="0"/>
              <a:t> translocation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018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Non disjonction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90 - </a:t>
            </a:r>
            <a:r>
              <a:rPr lang="en-US" b="1" dirty="0"/>
              <a:t>Karyotype with free trisomy 18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255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Non disjonction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91 - </a:t>
            </a:r>
            <a:r>
              <a:rPr lang="en-US" b="1" dirty="0"/>
              <a:t>Karyotype with free trisomy 13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13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 – Male </a:t>
            </a:r>
            <a:r>
              <a:rPr lang="fr-FR" b="1" dirty="0" err="1"/>
              <a:t>Karyotype</a:t>
            </a:r>
            <a:endParaRPr lang="fr-FR" b="1" dirty="0"/>
          </a:p>
        </p:txBody>
      </p:sp>
      <p:pic>
        <p:nvPicPr>
          <p:cNvPr id="2" name="Image 1" descr="Une image contenant texte, dessin, croquis, Graphique&#10;&#10;Le contenu généré par l’IA peut être incorrect.">
            <a:extLst>
              <a:ext uri="{FF2B5EF4-FFF2-40B4-BE49-F238E27FC236}">
                <a16:creationId xmlns:a16="http://schemas.microsoft.com/office/drawing/2014/main" id="{459DFE98-15C1-698B-9F92-FB97A40F9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" y="373576"/>
            <a:ext cx="9123123" cy="6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163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Non disjonction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92 - </a:t>
            </a:r>
            <a:r>
              <a:rPr lang="en-US" b="1" dirty="0"/>
              <a:t>Karyotype with monosomy X: Turner syndrome</a:t>
            </a:r>
            <a:endParaRPr lang="fr-FR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5B11DA-04C2-4082-AC22-CEB6988CA509}"/>
              </a:ext>
            </a:extLst>
          </p:cNvPr>
          <p:cNvSpPr/>
          <p:nvPr/>
        </p:nvSpPr>
        <p:spPr>
          <a:xfrm>
            <a:off x="971600" y="6165304"/>
            <a:ext cx="295232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267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Non disjonction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93 - Klinefelter syndrome </a:t>
            </a:r>
            <a:r>
              <a:rPr lang="fr-FR" b="1" dirty="0" err="1"/>
              <a:t>karyotype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00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-97483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94 - </a:t>
            </a:r>
            <a:r>
              <a:rPr lang="fr-FR" b="1" dirty="0" err="1"/>
              <a:t>Reciprocal</a:t>
            </a:r>
            <a:r>
              <a:rPr lang="fr-FR" b="1" dirty="0"/>
              <a:t> translocations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3FCA86-0299-7943-8CDB-67255B0F6E42}"/>
              </a:ext>
            </a:extLst>
          </p:cNvPr>
          <p:cNvSpPr/>
          <p:nvPr/>
        </p:nvSpPr>
        <p:spPr>
          <a:xfrm>
            <a:off x="3491880" y="548680"/>
            <a:ext cx="381642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13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95 - </a:t>
            </a:r>
            <a:r>
              <a:rPr lang="fr-FR" b="1" dirty="0" err="1"/>
              <a:t>Karyotype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reciprocal</a:t>
            </a:r>
            <a:r>
              <a:rPr lang="fr-FR" b="1" dirty="0"/>
              <a:t> translocation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883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96 - </a:t>
            </a:r>
            <a:r>
              <a:rPr lang="fr-FR" b="1" dirty="0" err="1"/>
              <a:t>Robertsonian</a:t>
            </a:r>
            <a:r>
              <a:rPr lang="fr-FR" b="1" dirty="0"/>
              <a:t> translocations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44B848-3793-1340-AD45-D7A0D18E9599}"/>
              </a:ext>
            </a:extLst>
          </p:cNvPr>
          <p:cNvSpPr/>
          <p:nvPr/>
        </p:nvSpPr>
        <p:spPr>
          <a:xfrm>
            <a:off x="3491880" y="692696"/>
            <a:ext cx="4608512" cy="9453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145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-85125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97 - </a:t>
            </a:r>
            <a:r>
              <a:rPr lang="fr-FR" b="1" dirty="0" err="1"/>
              <a:t>Karyotype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Robertsonian</a:t>
            </a:r>
            <a:r>
              <a:rPr lang="fr-FR" b="1" dirty="0"/>
              <a:t> translocation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823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-85126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98 - </a:t>
            </a:r>
            <a:r>
              <a:rPr lang="fr-FR" b="1" dirty="0" err="1"/>
              <a:t>Pericentric</a:t>
            </a:r>
            <a:r>
              <a:rPr lang="fr-FR" b="1" dirty="0"/>
              <a:t> inversion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2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443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99 - </a:t>
            </a:r>
            <a:r>
              <a:rPr lang="fr-FR" b="1" dirty="0" err="1"/>
              <a:t>Paracentric</a:t>
            </a:r>
            <a:r>
              <a:rPr lang="fr-FR" b="1" dirty="0"/>
              <a:t> inversion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159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100 - Ring chromosome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5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473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-85126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101 - DNA copy </a:t>
            </a:r>
            <a:r>
              <a:rPr lang="fr-FR" b="1" dirty="0" err="1"/>
              <a:t>number</a:t>
            </a:r>
            <a:r>
              <a:rPr lang="fr-FR" b="1" dirty="0"/>
              <a:t> variations</a:t>
            </a:r>
          </a:p>
        </p:txBody>
      </p:sp>
      <p:pic>
        <p:nvPicPr>
          <p:cNvPr id="2" name="Image 1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7C6EAA6A-7004-F438-D056-A66043379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" y="276714"/>
            <a:ext cx="9133561" cy="65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565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6cc19c-3b39-4add-afd8-6da080d6889c" xsi:nil="true"/>
    <lcf76f155ced4ddcb4097134ff3c332f xmlns="56857919-4c90-44b0-a067-21d588f6356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B3E83EE173794694FACE2CB9221215" ma:contentTypeVersion="17" ma:contentTypeDescription="Crée un document." ma:contentTypeScope="" ma:versionID="534d3654e218739e3d5faf5245ff27d1">
  <xsd:schema xmlns:xsd="http://www.w3.org/2001/XMLSchema" xmlns:xs="http://www.w3.org/2001/XMLSchema" xmlns:p="http://schemas.microsoft.com/office/2006/metadata/properties" xmlns:ns2="56857919-4c90-44b0-a067-21d588f63569" xmlns:ns3="146cc19c-3b39-4add-afd8-6da080d6889c" targetNamespace="http://schemas.microsoft.com/office/2006/metadata/properties" ma:root="true" ma:fieldsID="0604198448569e422690d1d8fc47aac1" ns2:_="" ns3:_="">
    <xsd:import namespace="56857919-4c90-44b0-a067-21d588f63569"/>
    <xsd:import namespace="146cc19c-3b39-4add-afd8-6da080d688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57919-4c90-44b0-a067-21d588f635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e01b4a01-4692-44e4-b8a7-1517847384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6cc19c-3b39-4add-afd8-6da080d6889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4d1c6a9-54a9-49d6-aca7-609b35cb5d4b}" ma:internalName="TaxCatchAll" ma:showField="CatchAllData" ma:web="146cc19c-3b39-4add-afd8-6da080d688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3A3A59-4E18-40E6-99DB-D80FD6EC39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C242C3-AF3A-4451-8AF0-16759E0DC4DC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56857919-4c90-44b0-a067-21d588f63569"/>
    <ds:schemaRef ds:uri="http://schemas.openxmlformats.org/package/2006/metadata/core-properties"/>
    <ds:schemaRef ds:uri="http://purl.org/dc/terms/"/>
    <ds:schemaRef ds:uri="146cc19c-3b39-4add-afd8-6da080d6889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FDCB53F-298E-4445-8A1B-F4CBB54E46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857919-4c90-44b0-a067-21d588f63569"/>
    <ds:schemaRef ds:uri="146cc19c-3b39-4add-afd8-6da080d688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20443</TotalTime>
  <Words>7099</Words>
  <Application>Microsoft Office PowerPoint</Application>
  <PresentationFormat>Affichage à l'écran (4:3)</PresentationFormat>
  <Paragraphs>1556</Paragraphs>
  <Slides>147</Slides>
  <Notes>126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147</vt:i4>
      </vt:variant>
    </vt:vector>
  </HeadingPairs>
  <TitlesOfParts>
    <vt:vector size="14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CHU-DIJON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YOUSFI Meriem</dc:creator>
  <cp:lastModifiedBy>Nicholas Szeto</cp:lastModifiedBy>
  <cp:revision>647</cp:revision>
  <cp:lastPrinted>2018-10-10T08:49:33Z</cp:lastPrinted>
  <dcterms:created xsi:type="dcterms:W3CDTF">2018-05-25T14:10:35Z</dcterms:created>
  <dcterms:modified xsi:type="dcterms:W3CDTF">2025-01-28T15:36:35Z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0x010100B7B3E83EE173794694FACE2CB9221215</vt:lpwstr>
  </property>
  <property fmtid="{D5CDD505-2E9C-101B-9397-08002B2CF9AE}" pid="3" name="MediaServiceImageTags">
    <vt:lpwstr/>
  </property>
</Properties>
</file>