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12"/>
  </p:notesMasterIdLst>
  <p:sldIdLst>
    <p:sldId id="2145708784" r:id="rId5"/>
    <p:sldId id="257" r:id="rId6"/>
    <p:sldId id="261" r:id="rId7"/>
    <p:sldId id="262" r:id="rId8"/>
    <p:sldId id="263" r:id="rId9"/>
    <p:sldId id="264" r:id="rId10"/>
    <p:sldId id="214570878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540708F-B649-42D6-B3AE-31E5289DECBD}">
          <p14:sldIdLst>
            <p14:sldId id="2145708784"/>
            <p14:sldId id="257"/>
            <p14:sldId id="261"/>
            <p14:sldId id="262"/>
            <p14:sldId id="263"/>
            <p14:sldId id="264"/>
            <p14:sldId id="21457087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_s_barr@hotmail.com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C1FD-05AF-43F3-87E6-AAF728E85F07}" type="datetimeFigureOut">
              <a:rPr lang="fr-FR" smtClean="0"/>
              <a:pPr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D391-6D3F-4B10-A3D5-94F7A8856941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44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051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1C9D0-8411-5092-5C25-6710CA77DBA4}"/>
              </a:ext>
            </a:extLst>
          </p:cNvPr>
          <p:cNvSpPr/>
          <p:nvPr userDrawn="1"/>
        </p:nvSpPr>
        <p:spPr>
          <a:xfrm>
            <a:off x="9801014" y="6259511"/>
            <a:ext cx="2330026" cy="55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4C532A-18DA-72D4-D86D-D08415443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034" y="1122363"/>
            <a:ext cx="7965806" cy="2387600"/>
          </a:xfrm>
        </p:spPr>
        <p:txBody>
          <a:bodyPr anchor="b"/>
          <a:lstStyle>
            <a:lvl1pPr algn="ctr">
              <a:defRPr sz="6000">
                <a:solidFill>
                  <a:srgbClr val="E5F2F8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F8D1DD-9573-F237-70E4-D6006586D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034" y="3602038"/>
            <a:ext cx="7965806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CC4D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0113DE-9313-39C4-936A-BA9542E3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2886B-7846-8EF2-56EA-C8A76F22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pic>
        <p:nvPicPr>
          <p:cNvPr id="8" name="Picture 2" descr="ern-ithaca">
            <a:extLst>
              <a:ext uri="{FF2B5EF4-FFF2-40B4-BE49-F238E27FC236}">
                <a16:creationId xmlns:a16="http://schemas.microsoft.com/office/drawing/2014/main" id="{49500DF2-1F32-00DD-931C-3F1BFC05B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64" y="6324564"/>
            <a:ext cx="1047661" cy="3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rn-logo">
            <a:extLst>
              <a:ext uri="{FF2B5EF4-FFF2-40B4-BE49-F238E27FC236}">
                <a16:creationId xmlns:a16="http://schemas.microsoft.com/office/drawing/2014/main" id="{501E8B21-55BB-BAEA-DC07-8D3E5E706D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14" y="6348957"/>
            <a:ext cx="9347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C771109-77AD-3C30-F6EA-A12EF19EA0A2}"/>
              </a:ext>
            </a:extLst>
          </p:cNvPr>
          <p:cNvGrpSpPr/>
          <p:nvPr userDrawn="1"/>
        </p:nvGrpSpPr>
        <p:grpSpPr>
          <a:xfrm>
            <a:off x="329499" y="1010016"/>
            <a:ext cx="3530683" cy="4132907"/>
            <a:chOff x="669844" y="1411290"/>
            <a:chExt cx="4531298" cy="5006055"/>
          </a:xfrm>
        </p:grpSpPr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D78DA7B5-05B4-0230-F190-764C3CEFE694}"/>
                </a:ext>
              </a:extLst>
            </p:cNvPr>
            <p:cNvSpPr/>
            <p:nvPr userDrawn="1"/>
          </p:nvSpPr>
          <p:spPr>
            <a:xfrm>
              <a:off x="669844" y="1411290"/>
              <a:ext cx="4014215" cy="459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B417B7DD-7CE7-7584-825D-91FA5DA66327}"/>
                </a:ext>
              </a:extLst>
            </p:cNvPr>
            <p:cNvSpPr/>
            <p:nvPr userDrawn="1"/>
          </p:nvSpPr>
          <p:spPr>
            <a:xfrm>
              <a:off x="844026" y="1802675"/>
              <a:ext cx="4357116" cy="4614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026" name="Picture 2" descr="Résultat d’images pour European Reference Network  logo">
            <a:extLst>
              <a:ext uri="{FF2B5EF4-FFF2-40B4-BE49-F238E27FC236}">
                <a16:creationId xmlns:a16="http://schemas.microsoft.com/office/drawing/2014/main" id="{6377112A-72FF-55F0-FE2F-50FA96665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9" y="4820147"/>
            <a:ext cx="2678021" cy="14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36AB9-2C98-98F5-893A-DC827CDA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4F478F-4E70-E325-D062-1607BC2F1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C03472-D06E-095B-EC4E-6E4D73056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32B320-C396-3F3C-513D-A1015C30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032244-A8E2-DD25-1034-56676041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422ECD-AAA8-C785-C624-F460916F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7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B6E3C-509E-A5F2-934D-6DB1641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E8D9B-9223-9E2C-FF45-A160517D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0F713-A980-F9F0-E5A9-8B1402F6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82F42-9065-1F1E-7C12-ACD8D842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2310D-964B-7D43-9079-E624A0E0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8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86E51-91D7-C4C7-95F3-B62F0757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6424F7-F762-A9EC-DEAA-49B8D860F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B2C2E-7770-6EB6-5CF7-8AAFF420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41D98-B1B1-F6B5-EE6C-230E4CE5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A2ED6-C734-EC50-81D7-343677B3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8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714F5-B2F9-274F-BC56-3DB6CCC9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40BC0-D003-9208-90E0-0290EA7CB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51A75A-1C5E-4F23-55C2-3F13B0418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533EE2-F416-510A-7597-36D25DCF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B65D3-315C-62B7-E05F-2E553CC2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928A91-02CB-A859-1ABE-977A471F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CB3ED-2D03-73ED-6657-BD805366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860770-F1C2-9E22-77F5-219309481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16D346-8347-4627-A796-DB33CEAC1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C06581-3557-406F-1E29-FBBC2190D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DAF96A-DCD6-DE5D-6B2D-093E8B747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DFA2BD-3B76-B546-E0EE-285A5721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52F978-6843-0087-2B65-92772973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0EC7DA-3A9A-4084-1AEE-5231A7DE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4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391BD-226F-FE23-900D-AAFE3A43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7C6D8E-2F43-41B1-2806-1446FD41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82D0CC-95BA-B101-F0DB-A170EBEF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F7AE2B-0993-EFCC-EAC1-B7B622AB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53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5CFA1-BB30-18BC-0BFE-5160B581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E55D11-2A68-435E-F74B-3999A480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1AE0C1-61A4-6E19-4D98-38BDA100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59BBB5-EB61-6A71-A2D5-73A794DF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DFF168C-FDEA-445C-AE47-914BA09F8ADB}" type="slidenum">
              <a:rPr lang="fr-FR" smtClean="0"/>
              <a:pPr algn="r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1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64CD53-DED5-BEBD-85A4-7F667F96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3E5BBA-2160-075E-B0B6-6BB538BC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2093D-F22A-5F43-F5D7-4FEB6BF5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46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BB863-D650-370E-42FD-39F68EA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83B81-7EE6-6CE9-C2E4-A368A6E7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D2C116-FA7F-E21A-A23A-29F17E3B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302B86-503C-517F-2439-61490584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 9,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38354D-062F-9884-0EA7-64E6BA37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85FB24-415F-901E-D150-694934E0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168C-FDEA-445C-AE47-914BA09F8AD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1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rn-ithaca">
            <a:extLst>
              <a:ext uri="{FF2B5EF4-FFF2-40B4-BE49-F238E27FC236}">
                <a16:creationId xmlns:a16="http://schemas.microsoft.com/office/drawing/2014/main" id="{28C47412-0B44-8533-6CB3-AED0F7DD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964" y="6324564"/>
            <a:ext cx="1047661" cy="3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rn-logo">
            <a:extLst>
              <a:ext uri="{FF2B5EF4-FFF2-40B4-BE49-F238E27FC236}">
                <a16:creationId xmlns:a16="http://schemas.microsoft.com/office/drawing/2014/main" id="{1B1A9821-19A9-D308-A091-99372FC4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14" y="6348957"/>
            <a:ext cx="93471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DFCB14-22F2-F5BD-4BDB-C8331FDADA1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9"/>
          <a:stretch/>
        </p:blipFill>
        <p:spPr>
          <a:xfrm>
            <a:off x="0" y="0"/>
            <a:ext cx="12192000" cy="104592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CF8DF3-E414-1C0A-C46F-BD14CEE7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35" y="238930"/>
            <a:ext cx="11148165" cy="581525"/>
          </a:xfrm>
          <a:prstGeom prst="rect">
            <a:avLst/>
          </a:prstGeom>
        </p:spPr>
        <p:txBody>
          <a:bodyPr/>
          <a:lstStyle/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2B0A8C-12B1-F5DB-050C-703B4424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35" y="1121079"/>
            <a:ext cx="11775510" cy="505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/>
              <a:t>Cliquez pour modifier les styles du texte du masque</a:t>
            </a:r>
          </a:p>
          <a:p>
            <a:pPr lvl="1">
              <a:buClr>
                <a:srgbClr val="C00000"/>
              </a:buClr>
              <a:buSzPct val="120000"/>
            </a:pPr>
            <a:r>
              <a:rPr lang="fr-FR"/>
              <a:t>Deuxième niveau</a:t>
            </a:r>
          </a:p>
          <a:p>
            <a:pPr lvl="2">
              <a:buClr>
                <a:schemeClr val="accent1"/>
              </a:buClr>
              <a:buSzPct val="120000"/>
            </a:pPr>
            <a:r>
              <a:rPr lang="fr-FR"/>
              <a:t>Troisième niveau</a:t>
            </a:r>
          </a:p>
          <a:p>
            <a:pPr lvl="3">
              <a:buClr>
                <a:srgbClr val="C00000"/>
              </a:buClr>
              <a:buSzPct val="120000"/>
            </a:pPr>
            <a:r>
              <a:rPr lang="fr-FR"/>
              <a:t>Quatrième niveau</a:t>
            </a:r>
          </a:p>
          <a:p>
            <a:pPr lvl="4">
              <a:buClr>
                <a:schemeClr val="accent1"/>
              </a:buClr>
              <a:buSzPct val="120000"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C886E-A4DA-2C90-8D59-3DB672659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635" y="6356349"/>
            <a:ext cx="978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100" i="1" smtClean="0">
                <a:solidFill>
                  <a:srgbClr val="C00000"/>
                </a:solidFill>
              </a:defRPr>
            </a:lvl1pPr>
          </a:lstStyle>
          <a:p>
            <a:r>
              <a:rPr lang="fr-FR"/>
              <a:t>Dec 9,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A5A3A-8785-FA46-D0D9-CED454B0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300" y="6356350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>
                <a:solidFill>
                  <a:srgbClr val="C00000"/>
                </a:solidFill>
              </a:defRPr>
            </a:lvl1pPr>
          </a:lstStyle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083A9-3A6A-D0FA-2F5B-5DD053D9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8948" y="6356349"/>
            <a:ext cx="739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100" i="1" smtClean="0">
                <a:solidFill>
                  <a:srgbClr val="C00000"/>
                </a:solidFill>
              </a:defRPr>
            </a:lvl1pPr>
          </a:lstStyle>
          <a:p>
            <a:pPr algn="r"/>
            <a:fld id="{0DFF168C-FDEA-445C-AE47-914BA09F8ADB}" type="slidenum">
              <a:rPr lang="fr-FR" smtClean="0"/>
              <a:pPr algn="r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3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0" kern="1200" dirty="0">
          <a:solidFill>
            <a:srgbClr val="E5F2F8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smtClean="0">
          <a:solidFill>
            <a:srgbClr val="0070C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tmp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20040-9F0D-778A-E918-F647EA52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ERN ITHACA – CPMS 2.0 Template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1A4C9-9284-52CE-2A4A-DD829CA3BE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Date  </a:t>
            </a:r>
          </a:p>
          <a:p>
            <a:r>
              <a:rPr lang="fr-FR" dirty="0"/>
              <a:t>HCP – Expert Center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Your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Your email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Conflict of interests?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4273B4-40BE-65B1-B4FA-A9C371028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414" cy="4351338"/>
          </a:xfrm>
          <a:solidFill>
            <a:schemeClr val="bg2"/>
          </a:solidFill>
        </p:spPr>
        <p:txBody>
          <a:bodyPr/>
          <a:lstStyle/>
          <a:p>
            <a:r>
              <a:rPr lang="nb-NO" dirty="0"/>
              <a:t>Case/cohort</a:t>
            </a:r>
          </a:p>
          <a:p>
            <a:r>
              <a:rPr lang="nb-NO" dirty="0"/>
              <a:t>Known/Unknown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4932A6-2478-18EE-F860-7F05FCBA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CPMS 2.0 Template</a:t>
            </a:r>
            <a:endParaRPr lang="fr-FR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E3AE5F4-110E-AE25-8EA9-BC1C2FBBEE00}"/>
              </a:ext>
            </a:extLst>
          </p:cNvPr>
          <p:cNvSpPr txBox="1"/>
          <p:nvPr/>
        </p:nvSpPr>
        <p:spPr bwMode="auto">
          <a:xfrm>
            <a:off x="8763000" y="448484"/>
            <a:ext cx="2734614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rgbClr val="0D1F74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r>
              <a:rPr lang="en-AU" sz="1800" kern="0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LOGO MEDICAL/GENETICS</a:t>
            </a:r>
          </a:p>
          <a:p>
            <a:pPr algn="ctr"/>
            <a:r>
              <a:rPr lang="en-AU" sz="1800" kern="0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93164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044B88-89F7-C739-9BB0-300CE02EA04B}"/>
              </a:ext>
            </a:extLst>
          </p:cNvPr>
          <p:cNvSpPr txBox="1"/>
          <p:nvPr/>
        </p:nvSpPr>
        <p:spPr>
          <a:xfrm>
            <a:off x="408724" y="293458"/>
            <a:ext cx="10211498" cy="6555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fr-FR" sz="4400" b="0" dirty="0">
                <a:solidFill>
                  <a:srgbClr val="E5F2F8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presentation and Photographs/Video</a:t>
            </a:r>
          </a:p>
        </p:txBody>
      </p:sp>
      <p:pic>
        <p:nvPicPr>
          <p:cNvPr id="3" name="Grafikk 2" descr="Kamera med heldekkende fyll">
            <a:extLst>
              <a:ext uri="{FF2B5EF4-FFF2-40B4-BE49-F238E27FC236}">
                <a16:creationId xmlns:a16="http://schemas.microsoft.com/office/drawing/2014/main" id="{86CBEF6D-6C30-CD68-3E34-38F9BAF4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9446" y="2863324"/>
            <a:ext cx="1335269" cy="133526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9638E9A-2605-03F2-2D19-A85F97F08CD9}"/>
              </a:ext>
            </a:extLst>
          </p:cNvPr>
          <p:cNvSpPr txBox="1"/>
          <p:nvPr/>
        </p:nvSpPr>
        <p:spPr>
          <a:xfrm>
            <a:off x="286173" y="1758257"/>
            <a:ext cx="522830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6 year old boy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Short stature (height on 3rd percentile)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Congenital, bilateral hearing loss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Mild-to-moderate, global developmental delay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Ataxia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….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u="sng" dirty="0"/>
              <a:t>Relevant Family tree/history: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-    …………….</a:t>
            </a:r>
          </a:p>
        </p:txBody>
      </p:sp>
      <p:pic>
        <p:nvPicPr>
          <p:cNvPr id="6" name="Grafikk 5" descr="Kamera med heldekkende fyll">
            <a:extLst>
              <a:ext uri="{FF2B5EF4-FFF2-40B4-BE49-F238E27FC236}">
                <a16:creationId xmlns:a16="http://schemas.microsoft.com/office/drawing/2014/main" id="{DF997B6C-C126-8F86-5F42-54E75B108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8904" y="4107130"/>
            <a:ext cx="1335269" cy="1335269"/>
          </a:xfrm>
          <a:prstGeom prst="rect">
            <a:avLst/>
          </a:prstGeom>
        </p:spPr>
      </p:pic>
      <p:pic>
        <p:nvPicPr>
          <p:cNvPr id="7" name="Grafikk 6" descr="Kamera med heldekkende fyll">
            <a:extLst>
              <a:ext uri="{FF2B5EF4-FFF2-40B4-BE49-F238E27FC236}">
                <a16:creationId xmlns:a16="http://schemas.microsoft.com/office/drawing/2014/main" id="{FE58568E-C8B5-24DB-8BF4-9D739138C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9700" y="2886847"/>
            <a:ext cx="1335269" cy="133526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675B5-90AE-676D-5A4F-2F628044F20C}"/>
              </a:ext>
            </a:extLst>
          </p:cNvPr>
          <p:cNvSpPr txBox="1"/>
          <p:nvPr/>
        </p:nvSpPr>
        <p:spPr>
          <a:xfrm>
            <a:off x="4796589" y="1146412"/>
            <a:ext cx="70731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kern="0" dirty="0">
                <a:ea typeface="Arial Black" charset="0"/>
                <a:cs typeface="Arial" panose="020B0604020202020204" pitchFamily="34" charset="0"/>
              </a:rPr>
              <a:t>1. Summarise the issues/reasons for/at referral/presentation</a:t>
            </a:r>
          </a:p>
          <a:p>
            <a:r>
              <a:rPr lang="en-AU" sz="1600" kern="0" dirty="0">
                <a:ea typeface="Arial Black" charset="0"/>
                <a:cs typeface="Arial" panose="020B0604020202020204" pitchFamily="34" charset="0"/>
              </a:rPr>
              <a:t>2. General status about major fields of development: age/growth/developmental milestones/malformations/morbidity/behaviour</a:t>
            </a:r>
          </a:p>
          <a:p>
            <a:r>
              <a:rPr lang="en-AU" sz="1600" kern="0" dirty="0">
                <a:ea typeface="Arial Black" charset="0"/>
                <a:cs typeface="Arial" panose="020B0604020202020204" pitchFamily="34" charset="0"/>
              </a:rPr>
              <a:t>3. Important to include photographs already on the 1</a:t>
            </a:r>
            <a:r>
              <a:rPr lang="en-AU" sz="1600" kern="0" baseline="30000" dirty="0">
                <a:ea typeface="Arial Black" charset="0"/>
                <a:cs typeface="Arial" panose="020B0604020202020204" pitchFamily="34" charset="0"/>
              </a:rPr>
              <a:t>st</a:t>
            </a:r>
            <a:r>
              <a:rPr lang="en-AU" sz="1600" kern="0" dirty="0">
                <a:ea typeface="Arial Black" charset="0"/>
                <a:cs typeface="Arial" panose="020B0604020202020204" pitchFamily="34" charset="0"/>
              </a:rPr>
              <a:t> slide. 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Describe/illustrate craniofacial and other dysmorphisms using/through the photographs/videos and avoid repeating them as a written list</a:t>
            </a:r>
          </a:p>
          <a:p>
            <a:endParaRPr lang="en-AU" sz="1600" kern="0" dirty="0"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1E5A28E3-381E-B350-90B4-52046A44E6F1}"/>
              </a:ext>
            </a:extLst>
          </p:cNvPr>
          <p:cNvSpPr/>
          <p:nvPr/>
        </p:nvSpPr>
        <p:spPr>
          <a:xfrm>
            <a:off x="4644189" y="1146412"/>
            <a:ext cx="6986336" cy="1598835"/>
          </a:xfrm>
          <a:prstGeom prst="wedgeRectCallout">
            <a:avLst>
              <a:gd name="adj1" fmla="val -56578"/>
              <a:gd name="adj2" fmla="val -524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highlight>
                <a:srgbClr val="0000FF"/>
              </a:highlight>
            </a:endParaRPr>
          </a:p>
        </p:txBody>
      </p:sp>
      <p:pic>
        <p:nvPicPr>
          <p:cNvPr id="12" name="Grafikk 11" descr="Filmklapper med heldekkende fyll">
            <a:extLst>
              <a:ext uri="{FF2B5EF4-FFF2-40B4-BE49-F238E27FC236}">
                <a16:creationId xmlns:a16="http://schemas.microsoft.com/office/drawing/2014/main" id="{A212A259-91FD-3B63-F089-380A74498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6135" y="4054762"/>
            <a:ext cx="1363340" cy="1363340"/>
          </a:xfrm>
          <a:prstGeom prst="rect">
            <a:avLst/>
          </a:prstGeom>
        </p:spPr>
      </p:pic>
      <p:pic>
        <p:nvPicPr>
          <p:cNvPr id="14" name="Grafikk 13" descr="Presentasjon med organisasjonskart med heldekkende fyll">
            <a:extLst>
              <a:ext uri="{FF2B5EF4-FFF2-40B4-BE49-F238E27FC236}">
                <a16:creationId xmlns:a16="http://schemas.microsoft.com/office/drawing/2014/main" id="{A4549AFB-2E16-BCBC-8480-CB3FD4FE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9789" y="4736432"/>
            <a:ext cx="914400" cy="914400"/>
          </a:xfrm>
          <a:prstGeom prst="rect">
            <a:avLst/>
          </a:prstGeom>
        </p:spPr>
      </p:pic>
      <p:pic>
        <p:nvPicPr>
          <p:cNvPr id="15" name="Picture 3" descr="Screen Clipping">
            <a:extLst>
              <a:ext uri="{FF2B5EF4-FFF2-40B4-BE49-F238E27FC236}">
                <a16:creationId xmlns:a16="http://schemas.microsoft.com/office/drawing/2014/main" id="{02B7641E-2A24-BB0D-675D-FB758CC197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10972573" y="5874839"/>
            <a:ext cx="1024690" cy="88929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4B622D-1C33-5380-76FD-D60340A9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3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044B88-89F7-C739-9BB0-300CE02EA04B}"/>
              </a:ext>
            </a:extLst>
          </p:cNvPr>
          <p:cNvSpPr txBox="1"/>
          <p:nvPr/>
        </p:nvSpPr>
        <p:spPr>
          <a:xfrm>
            <a:off x="322268" y="245795"/>
            <a:ext cx="903688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solidFill>
                  <a:schemeClr val="bg1"/>
                </a:solidFill>
              </a:rPr>
              <a:t>Clinical history and Imaging/Video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638E9A-2605-03F2-2D19-A85F97F08CD9}"/>
              </a:ext>
            </a:extLst>
          </p:cNvPr>
          <p:cNvSpPr txBox="1"/>
          <p:nvPr/>
        </p:nvSpPr>
        <p:spPr>
          <a:xfrm>
            <a:off x="322268" y="1508615"/>
            <a:ext cx="522830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6 year old boy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Epilepsy onset…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Medications..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Operated for..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Tendency to form cheloids..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Sociable behavior with a shift towards self-aggression around 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….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675B5-90AE-676D-5A4F-2F628044F20C}"/>
              </a:ext>
            </a:extLst>
          </p:cNvPr>
          <p:cNvSpPr txBox="1"/>
          <p:nvPr/>
        </p:nvSpPr>
        <p:spPr>
          <a:xfrm>
            <a:off x="6158176" y="1229066"/>
            <a:ext cx="724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1. </a:t>
            </a:r>
            <a:r>
              <a:rPr lang="en-US" sz="1600" kern="0" dirty="0" err="1">
                <a:ea typeface="Arial Black" charset="0"/>
                <a:cs typeface="Arial" panose="020B0604020202020204" pitchFamily="34" charset="0"/>
              </a:rPr>
              <a:t>Summarise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the clinical history of this individual i.e. prenatal exposures/feeding/any progressive symptoms/changes</a:t>
            </a:r>
          </a:p>
          <a:p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2. Show pictures of relevant imaging studies </a:t>
            </a:r>
            <a:r>
              <a:rPr lang="en-US" sz="1600" strike="sngStrike" kern="0" dirty="0">
                <a:ea typeface="Arial Black" charset="0"/>
                <a:cs typeface="Arial" panose="020B0604020202020204" pitchFamily="34" charset="0"/>
              </a:rPr>
              <a:t>i.e. MR brain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kern="0" dirty="0">
                <a:solidFill>
                  <a:srgbClr val="FF0000"/>
                </a:solidFill>
                <a:ea typeface="Arial Black" charset="0"/>
                <a:cs typeface="Arial" panose="020B0604020202020204" pitchFamily="34" charset="0"/>
              </a:rPr>
              <a:t>e.g. Brain MRI</a:t>
            </a:r>
            <a:endParaRPr lang="en-US" sz="1600" strike="sngStrike" kern="0" dirty="0">
              <a:solidFill>
                <a:srgbClr val="FF0000"/>
              </a:solidFill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B0ACDA81-718A-09DB-571C-AC5F0741C4FA}"/>
              </a:ext>
            </a:extLst>
          </p:cNvPr>
          <p:cNvSpPr/>
          <p:nvPr/>
        </p:nvSpPr>
        <p:spPr>
          <a:xfrm>
            <a:off x="6023342" y="1202167"/>
            <a:ext cx="5526866" cy="1158772"/>
          </a:xfrm>
          <a:prstGeom prst="wedgeRectCallout">
            <a:avLst>
              <a:gd name="adj1" fmla="val -56578"/>
              <a:gd name="adj2" fmla="val -524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highlight>
                <a:srgbClr val="0000FF"/>
              </a:highlight>
            </a:endParaRPr>
          </a:p>
        </p:txBody>
      </p:sp>
      <p:pic>
        <p:nvPicPr>
          <p:cNvPr id="17" name="Picture 3" descr="Screen Clipping">
            <a:extLst>
              <a:ext uri="{FF2B5EF4-FFF2-40B4-BE49-F238E27FC236}">
                <a16:creationId xmlns:a16="http://schemas.microsoft.com/office/drawing/2014/main" id="{11206799-8882-E033-0724-F7FD05879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10972573" y="5874839"/>
            <a:ext cx="1024690" cy="88929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49E45E-1537-1241-539D-41375422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2300" y="6356350"/>
            <a:ext cx="5867400" cy="365125"/>
          </a:xfrm>
        </p:spPr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  <p:sp>
        <p:nvSpPr>
          <p:cNvPr id="6" name="TekstSylinder 4">
            <a:extLst>
              <a:ext uri="{FF2B5EF4-FFF2-40B4-BE49-F238E27FC236}">
                <a16:creationId xmlns:a16="http://schemas.microsoft.com/office/drawing/2014/main" id="{21E4D454-9151-6855-84CC-0C558C4C2A16}"/>
              </a:ext>
            </a:extLst>
          </p:cNvPr>
          <p:cNvSpPr txBox="1"/>
          <p:nvPr/>
        </p:nvSpPr>
        <p:spPr>
          <a:xfrm>
            <a:off x="322268" y="1508615"/>
            <a:ext cx="522830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6 year old boy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Epilepsy onset…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Medications..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Operated for..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Tendency to form cheloids..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Sociable behavior with a shift towards self-aggression around 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….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7" name="Grafikk 9" descr="Filmklapper med heldekkende fyll">
            <a:extLst>
              <a:ext uri="{FF2B5EF4-FFF2-40B4-BE49-F238E27FC236}">
                <a16:creationId xmlns:a16="http://schemas.microsoft.com/office/drawing/2014/main" id="{9FC9FCAC-8410-6112-ABEB-CDC02CDEA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6763" y="4005758"/>
            <a:ext cx="1363340" cy="1363340"/>
          </a:xfrm>
          <a:prstGeom prst="rect">
            <a:avLst/>
          </a:prstGeom>
        </p:spPr>
      </p:pic>
      <p:pic>
        <p:nvPicPr>
          <p:cNvPr id="11" name="Grafikk 2" descr="Kamera med heldekkende fyll">
            <a:extLst>
              <a:ext uri="{FF2B5EF4-FFF2-40B4-BE49-F238E27FC236}">
                <a16:creationId xmlns:a16="http://schemas.microsoft.com/office/drawing/2014/main" id="{D6958E1B-2004-66BD-A7B5-066D1EAB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6763" y="2714791"/>
            <a:ext cx="1335269" cy="1335269"/>
          </a:xfrm>
          <a:prstGeom prst="rect">
            <a:avLst/>
          </a:prstGeom>
        </p:spPr>
      </p:pic>
      <p:pic>
        <p:nvPicPr>
          <p:cNvPr id="13" name="Grafikk 11" descr="Hjerne i hode med heldekkende fyll">
            <a:extLst>
              <a:ext uri="{FF2B5EF4-FFF2-40B4-BE49-F238E27FC236}">
                <a16:creationId xmlns:a16="http://schemas.microsoft.com/office/drawing/2014/main" id="{422AFFE7-6915-C222-A59D-2405C4731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6663" y="2360939"/>
            <a:ext cx="1590286" cy="1590286"/>
          </a:xfrm>
          <a:prstGeom prst="rect">
            <a:avLst/>
          </a:prstGeom>
        </p:spPr>
      </p:pic>
      <p:pic>
        <p:nvPicPr>
          <p:cNvPr id="14" name="Grafikk 15" descr="Hjerteslag kontur">
            <a:extLst>
              <a:ext uri="{FF2B5EF4-FFF2-40B4-BE49-F238E27FC236}">
                <a16:creationId xmlns:a16="http://schemas.microsoft.com/office/drawing/2014/main" id="{0F02B142-059A-2BD4-6BFE-7B34DFB8E7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1494" y="4044012"/>
            <a:ext cx="1435455" cy="14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044B88-89F7-C739-9BB0-300CE02EA04B}"/>
              </a:ext>
            </a:extLst>
          </p:cNvPr>
          <p:cNvSpPr txBox="1"/>
          <p:nvPr/>
        </p:nvSpPr>
        <p:spPr>
          <a:xfrm>
            <a:off x="322268" y="245795"/>
            <a:ext cx="87074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solidFill>
                  <a:schemeClr val="bg1"/>
                </a:solidFill>
              </a:rPr>
              <a:t>Laboratory investigations (</a:t>
            </a:r>
            <a:r>
              <a:rPr lang="nb-NO" sz="2400" i="1" dirty="0">
                <a:solidFill>
                  <a:schemeClr val="bg1"/>
                </a:solidFill>
              </a:rPr>
              <a:t>and a clinical photograph</a:t>
            </a:r>
            <a:r>
              <a:rPr lang="nb-NO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638E9A-2605-03F2-2D19-A85F97F08CD9}"/>
              </a:ext>
            </a:extLst>
          </p:cNvPr>
          <p:cNvSpPr txBox="1"/>
          <p:nvPr/>
        </p:nvSpPr>
        <p:spPr>
          <a:xfrm>
            <a:off x="250078" y="1815455"/>
            <a:ext cx="4626722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Micro-array (SNP): Normale female pattern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Clinical exome, trio: XYZ gene: ……….., heterozygous, de novo, disease-causing variant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Re-analysis…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Other relevant investigations performed: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…..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7" name="Grafikk 6" descr="Kamera med heldekkende fyll">
            <a:extLst>
              <a:ext uri="{FF2B5EF4-FFF2-40B4-BE49-F238E27FC236}">
                <a16:creationId xmlns:a16="http://schemas.microsoft.com/office/drawing/2014/main" id="{FE58568E-C8B5-24DB-8BF4-9D739138C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118" y="3140179"/>
            <a:ext cx="2057164" cy="205716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675B5-90AE-676D-5A4F-2F628044F20C}"/>
              </a:ext>
            </a:extLst>
          </p:cNvPr>
          <p:cNvSpPr txBox="1"/>
          <p:nvPr/>
        </p:nvSpPr>
        <p:spPr>
          <a:xfrm>
            <a:off x="5029200" y="1134374"/>
            <a:ext cx="7170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When showing the genetic investigations, it is </a:t>
            </a:r>
            <a:r>
              <a:rPr lang="en-US" sz="1600" b="1" i="1" kern="0" dirty="0">
                <a:ea typeface="Arial Black" charset="0"/>
                <a:cs typeface="Arial" panose="020B0604020202020204" pitchFamily="34" charset="0"/>
              </a:rPr>
              <a:t>necessary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to include platforms/methods used </a:t>
            </a:r>
          </a:p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When showing genetic variants, it is </a:t>
            </a:r>
            <a:r>
              <a:rPr lang="en-US" sz="1600" b="1" i="1" kern="0" dirty="0">
                <a:ea typeface="Arial Black" charset="0"/>
                <a:cs typeface="Arial" panose="020B0604020202020204" pitchFamily="34" charset="0"/>
              </a:rPr>
              <a:t>necessary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to use the HUGO standards </a:t>
            </a:r>
          </a:p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When showing pathogenicity interpretations, it is </a:t>
            </a:r>
            <a:r>
              <a:rPr lang="en-US" sz="1600" b="1" i="1" kern="0" dirty="0">
                <a:ea typeface="Arial Black" charset="0"/>
                <a:cs typeface="Arial" panose="020B0604020202020204" pitchFamily="34" charset="0"/>
              </a:rPr>
              <a:t>necessary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to use ACMG or ABC standards</a:t>
            </a:r>
          </a:p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Include all relevant laboratory investigations, not just genetic testing</a:t>
            </a:r>
          </a:p>
        </p:txBody>
      </p:sp>
      <p:sp>
        <p:nvSpPr>
          <p:cNvPr id="4" name="Snakkeboble: rektangel 3">
            <a:extLst>
              <a:ext uri="{FF2B5EF4-FFF2-40B4-BE49-F238E27FC236}">
                <a16:creationId xmlns:a16="http://schemas.microsoft.com/office/drawing/2014/main" id="{7818EC0F-3EEB-6966-B60C-636C4ACBF08D}"/>
              </a:ext>
            </a:extLst>
          </p:cNvPr>
          <p:cNvSpPr/>
          <p:nvPr/>
        </p:nvSpPr>
        <p:spPr>
          <a:xfrm>
            <a:off x="4876800" y="1134374"/>
            <a:ext cx="6986336" cy="1598835"/>
          </a:xfrm>
          <a:prstGeom prst="wedgeRectCallout">
            <a:avLst>
              <a:gd name="adj1" fmla="val -56578"/>
              <a:gd name="adj2" fmla="val -524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highlight>
                <a:srgbClr val="0000FF"/>
              </a:highlight>
            </a:endParaRPr>
          </a:p>
        </p:txBody>
      </p:sp>
      <p:pic>
        <p:nvPicPr>
          <p:cNvPr id="8" name="Picture 3" descr="Screen Clipping">
            <a:extLst>
              <a:ext uri="{FF2B5EF4-FFF2-40B4-BE49-F238E27FC236}">
                <a16:creationId xmlns:a16="http://schemas.microsoft.com/office/drawing/2014/main" id="{D136899F-C728-E6FE-9207-250743630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10972573" y="5874839"/>
            <a:ext cx="1024690" cy="88929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76D5F7-D291-BB0A-680A-91E7F6A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4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044B88-89F7-C739-9BB0-300CE02EA04B}"/>
              </a:ext>
            </a:extLst>
          </p:cNvPr>
          <p:cNvSpPr txBox="1"/>
          <p:nvPr/>
        </p:nvSpPr>
        <p:spPr>
          <a:xfrm>
            <a:off x="322268" y="245795"/>
            <a:ext cx="87074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solidFill>
                  <a:schemeClr val="bg1"/>
                </a:solidFill>
              </a:rPr>
              <a:t>Differential diagnosis and GestaltMatcher analysis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638E9A-2605-03F2-2D19-A85F97F08CD9}"/>
              </a:ext>
            </a:extLst>
          </p:cNvPr>
          <p:cNvSpPr txBox="1"/>
          <p:nvPr/>
        </p:nvSpPr>
        <p:spPr>
          <a:xfrm>
            <a:off x="322268" y="1863581"/>
            <a:ext cx="462672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</a:t>
            </a:r>
          </a:p>
          <a:p>
            <a:pPr>
              <a:lnSpc>
                <a:spcPct val="150000"/>
              </a:lnSpc>
            </a:pPr>
            <a:r>
              <a:rPr lang="en-US" sz="1800" i="1" dirty="0"/>
              <a:t>- XYZ (genetic) syndrome</a:t>
            </a:r>
            <a:br>
              <a:rPr lang="en-US" sz="1800" i="1" dirty="0"/>
            </a:br>
            <a:r>
              <a:rPr lang="en-US" sz="1800" i="1" dirty="0"/>
              <a:t>- Prenatal exposure to...</a:t>
            </a:r>
          </a:p>
          <a:p>
            <a:pPr>
              <a:lnSpc>
                <a:spcPct val="150000"/>
              </a:lnSpc>
            </a:pPr>
            <a:r>
              <a:rPr lang="en-US" sz="1800" i="1" dirty="0"/>
              <a:t>- Multiple conditions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i="1" dirty="0"/>
              <a:t>...</a:t>
            </a:r>
          </a:p>
          <a:p>
            <a:pPr>
              <a:lnSpc>
                <a:spcPct val="150000"/>
              </a:lnSpc>
            </a:pPr>
            <a:endParaRPr lang="en-US" sz="1800" i="1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675B5-90AE-676D-5A4F-2F628044F20C}"/>
              </a:ext>
            </a:extLst>
          </p:cNvPr>
          <p:cNvSpPr txBox="1"/>
          <p:nvPr/>
        </p:nvSpPr>
        <p:spPr>
          <a:xfrm>
            <a:off x="4524542" y="1168653"/>
            <a:ext cx="71708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Which genetic or other conditions did you consider when designing the approach to investigations/follow-up/treatment/family counselling</a:t>
            </a:r>
          </a:p>
          <a:p>
            <a:pPr marL="342900" indent="-342900">
              <a:buAutoNum type="arabicPeriod"/>
            </a:pP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If you considered other dysmorphic genetic conditions, show why/how do the features compare with the ones of this individual i.e. show a comparison to published facial photographs/list of features</a:t>
            </a:r>
          </a:p>
          <a:p>
            <a:pPr marL="342900" indent="-342900">
              <a:buAutoNum type="arabicPeriod"/>
            </a:pPr>
            <a:r>
              <a:rPr lang="en-US" sz="1600" kern="0" dirty="0" err="1">
                <a:ea typeface="Arial Black" charset="0"/>
                <a:cs typeface="Arial" panose="020B0604020202020204" pitchFamily="34" charset="0"/>
              </a:rPr>
              <a:t>Presentatio</a:t>
            </a:r>
            <a:r>
              <a:rPr lang="en-US" sz="1600" strike="sngStrike" kern="0" dirty="0">
                <a:solidFill>
                  <a:srgbClr val="FF0000"/>
                </a:solidFill>
                <a:ea typeface="Arial Black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ns that include </a:t>
            </a:r>
            <a:r>
              <a:rPr lang="en-US" sz="1600" kern="0" dirty="0" err="1">
                <a:ea typeface="Arial Black" charset="0"/>
                <a:cs typeface="Arial" panose="020B0604020202020204" pitchFamily="34" charset="0"/>
              </a:rPr>
              <a:t>GestaltMatcher</a:t>
            </a:r>
            <a:r>
              <a:rPr lang="en-US" sz="1600" kern="0" dirty="0">
                <a:ea typeface="Arial Black" charset="0"/>
                <a:cs typeface="Arial" panose="020B0604020202020204" pitchFamily="34" charset="0"/>
              </a:rPr>
              <a:t> analysis will be prioritized                             </a:t>
            </a:r>
          </a:p>
        </p:txBody>
      </p:sp>
      <p:pic>
        <p:nvPicPr>
          <p:cNvPr id="3" name="Picture 5" descr="Screen Clipping">
            <a:extLst>
              <a:ext uri="{FF2B5EF4-FFF2-40B4-BE49-F238E27FC236}">
                <a16:creationId xmlns:a16="http://schemas.microsoft.com/office/drawing/2014/main" id="{F3A1A67F-8A0C-B478-5520-9A74EFF3D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"/>
          <a:stretch/>
        </p:blipFill>
        <p:spPr>
          <a:xfrm>
            <a:off x="8841504" y="2851687"/>
            <a:ext cx="1844425" cy="2445643"/>
          </a:xfrm>
          <a:prstGeom prst="rect">
            <a:avLst/>
          </a:prstGeom>
        </p:spPr>
      </p:pic>
      <p:sp>
        <p:nvSpPr>
          <p:cNvPr id="4" name="Snakkeboble: rektangel 3">
            <a:extLst>
              <a:ext uri="{FF2B5EF4-FFF2-40B4-BE49-F238E27FC236}">
                <a16:creationId xmlns:a16="http://schemas.microsoft.com/office/drawing/2014/main" id="{914B8292-EAF3-4284-FB6D-9872D66CCF3E}"/>
              </a:ext>
            </a:extLst>
          </p:cNvPr>
          <p:cNvSpPr/>
          <p:nvPr/>
        </p:nvSpPr>
        <p:spPr>
          <a:xfrm>
            <a:off x="4449924" y="1186029"/>
            <a:ext cx="7170821" cy="1569660"/>
          </a:xfrm>
          <a:prstGeom prst="wedgeRectCallout">
            <a:avLst>
              <a:gd name="adj1" fmla="val -56578"/>
              <a:gd name="adj2" fmla="val -524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highlight>
                  <a:srgbClr val="0000FF"/>
                </a:highlight>
              </a:rPr>
              <a:t>            </a:t>
            </a:r>
          </a:p>
        </p:txBody>
      </p:sp>
      <p:pic>
        <p:nvPicPr>
          <p:cNvPr id="8" name="Grafikk 7" descr="Blandet utklippstavle med heldekkende fyll">
            <a:extLst>
              <a:ext uri="{FF2B5EF4-FFF2-40B4-BE49-F238E27FC236}">
                <a16:creationId xmlns:a16="http://schemas.microsoft.com/office/drawing/2014/main" id="{02B588E3-869F-89CD-9043-33E407B2E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2658" y="2755689"/>
            <a:ext cx="2666213" cy="2666213"/>
          </a:xfrm>
          <a:prstGeom prst="rect">
            <a:avLst/>
          </a:prstGeom>
        </p:spPr>
      </p:pic>
      <p:pic>
        <p:nvPicPr>
          <p:cNvPr id="10" name="Picture 3" descr="Screen Clipping">
            <a:extLst>
              <a:ext uri="{FF2B5EF4-FFF2-40B4-BE49-F238E27FC236}">
                <a16:creationId xmlns:a16="http://schemas.microsoft.com/office/drawing/2014/main" id="{B4E20E01-20AA-4DF7-015A-4B97890AF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10972573" y="5874839"/>
            <a:ext cx="1024690" cy="889296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1AFF6-4D5B-FB9F-1D0B-63A5463D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31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044B88-89F7-C739-9BB0-300CE02EA04B}"/>
              </a:ext>
            </a:extLst>
          </p:cNvPr>
          <p:cNvSpPr txBox="1"/>
          <p:nvPr/>
        </p:nvSpPr>
        <p:spPr>
          <a:xfrm>
            <a:off x="322268" y="359231"/>
            <a:ext cx="515611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 err="1">
                <a:solidFill>
                  <a:schemeClr val="bg1"/>
                </a:solidFill>
              </a:rPr>
              <a:t>Summary</a:t>
            </a:r>
            <a:r>
              <a:rPr lang="nb-NO" sz="2400" dirty="0">
                <a:solidFill>
                  <a:schemeClr val="bg1"/>
                </a:solidFill>
              </a:rPr>
              <a:t>/</a:t>
            </a:r>
            <a:r>
              <a:rPr lang="nb-NO" sz="2400" dirty="0" err="1">
                <a:solidFill>
                  <a:schemeClr val="bg1"/>
                </a:solidFill>
              </a:rPr>
              <a:t>Conclusion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9638E9A-2605-03F2-2D19-A85F97F08CD9}"/>
              </a:ext>
            </a:extLst>
          </p:cNvPr>
          <p:cNvSpPr txBox="1"/>
          <p:nvPr/>
        </p:nvSpPr>
        <p:spPr>
          <a:xfrm>
            <a:off x="322268" y="1712752"/>
            <a:ext cx="4626722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i="1" u="sng" dirty="0"/>
              <a:t>(example) </a:t>
            </a:r>
          </a:p>
          <a:p>
            <a:pPr>
              <a:lnSpc>
                <a:spcPct val="150000"/>
              </a:lnSpc>
            </a:pPr>
            <a:r>
              <a:rPr lang="en-US" sz="1800" i="1" dirty="0"/>
              <a:t>- A 6 year old boy with XXX/unknown syndrome confirmed by/normal genetic investigations…</a:t>
            </a:r>
          </a:p>
          <a:p>
            <a:pPr>
              <a:lnSpc>
                <a:spcPct val="150000"/>
              </a:lnSpc>
            </a:pPr>
            <a:r>
              <a:rPr lang="en-US" sz="1800" i="1" dirty="0"/>
              <a:t>- Genetic Variant of possible significance…</a:t>
            </a:r>
          </a:p>
          <a:p>
            <a:pPr>
              <a:lnSpc>
                <a:spcPct val="150000"/>
              </a:lnSpc>
            </a:pPr>
            <a:r>
              <a:rPr lang="en-US" sz="1800" i="1" dirty="0"/>
              <a:t>- Take home message…...</a:t>
            </a:r>
          </a:p>
          <a:p>
            <a:pPr>
              <a:lnSpc>
                <a:spcPct val="150000"/>
              </a:lnSpc>
            </a:pPr>
            <a:r>
              <a:rPr lang="en-US" i="1" dirty="0"/>
              <a:t>- …</a:t>
            </a:r>
            <a:endParaRPr lang="en-US" sz="1800" i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6F675B5-90AE-676D-5A4F-2F628044F20C}"/>
              </a:ext>
            </a:extLst>
          </p:cNvPr>
          <p:cNvSpPr txBox="1"/>
          <p:nvPr/>
        </p:nvSpPr>
        <p:spPr>
          <a:xfrm>
            <a:off x="6554144" y="1286718"/>
            <a:ext cx="5246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kern="0" dirty="0">
                <a:ea typeface="Arial Black" charset="0"/>
                <a:cs typeface="Arial" panose="020B0604020202020204" pitchFamily="34" charset="0"/>
              </a:rPr>
              <a:t>Why did you choose to present this case?</a:t>
            </a:r>
          </a:p>
          <a:p>
            <a:pPr marL="342900" indent="-342900">
              <a:buAutoNum type="arabicPeriod"/>
            </a:pPr>
            <a:r>
              <a:rPr lang="en-US" kern="0" dirty="0">
                <a:ea typeface="Arial Black" charset="0"/>
                <a:cs typeface="Arial" panose="020B0604020202020204" pitchFamily="34" charset="0"/>
              </a:rPr>
              <a:t>How can this workshop be helpful in this case?</a:t>
            </a:r>
          </a:p>
          <a:p>
            <a:pPr marL="342900" indent="-342900">
              <a:buAutoNum type="arabicPeriod"/>
            </a:pPr>
            <a:r>
              <a:rPr lang="en-US" kern="0" dirty="0">
                <a:ea typeface="Arial Black" charset="0"/>
                <a:cs typeface="Arial" panose="020B0604020202020204" pitchFamily="34" charset="0"/>
              </a:rPr>
              <a:t>Any learning points?</a:t>
            </a:r>
          </a:p>
        </p:txBody>
      </p:sp>
      <p:sp>
        <p:nvSpPr>
          <p:cNvPr id="4" name="Snakkeboble: rektangel 3">
            <a:extLst>
              <a:ext uri="{FF2B5EF4-FFF2-40B4-BE49-F238E27FC236}">
                <a16:creationId xmlns:a16="http://schemas.microsoft.com/office/drawing/2014/main" id="{914B8292-EAF3-4284-FB6D-9872D66CCF3E}"/>
              </a:ext>
            </a:extLst>
          </p:cNvPr>
          <p:cNvSpPr/>
          <p:nvPr/>
        </p:nvSpPr>
        <p:spPr>
          <a:xfrm>
            <a:off x="6337725" y="1286718"/>
            <a:ext cx="5332846" cy="1056635"/>
          </a:xfrm>
          <a:prstGeom prst="wedgeRectCallout">
            <a:avLst>
              <a:gd name="adj1" fmla="val -56578"/>
              <a:gd name="adj2" fmla="val -524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highlight>
                  <a:srgbClr val="0000FF"/>
                </a:highlight>
              </a:rPr>
              <a:t> </a:t>
            </a:r>
          </a:p>
        </p:txBody>
      </p:sp>
      <p:pic>
        <p:nvPicPr>
          <p:cNvPr id="8" name="Grafikk 7" descr="Blandet utklippstavle med heldekkende fyll">
            <a:extLst>
              <a:ext uri="{FF2B5EF4-FFF2-40B4-BE49-F238E27FC236}">
                <a16:creationId xmlns:a16="http://schemas.microsoft.com/office/drawing/2014/main" id="{02B588E3-869F-89CD-9043-33E407B2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3549" y="2747846"/>
            <a:ext cx="2666213" cy="2666213"/>
          </a:xfrm>
          <a:prstGeom prst="rect">
            <a:avLst/>
          </a:prstGeom>
        </p:spPr>
      </p:pic>
      <p:pic>
        <p:nvPicPr>
          <p:cNvPr id="10" name="Picture 3" descr="Screen Clipping">
            <a:extLst>
              <a:ext uri="{FF2B5EF4-FFF2-40B4-BE49-F238E27FC236}">
                <a16:creationId xmlns:a16="http://schemas.microsoft.com/office/drawing/2014/main" id="{B4E20E01-20AA-4DF7-015A-4B97890AF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10972573" y="5874839"/>
            <a:ext cx="1024690" cy="88929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B71C83-16CE-6FF1-71AB-BDA4F737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56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9447C-4C30-07BA-C6F3-E62D5FA7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F458B-7681-D2EC-6A8C-1484F034D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C1DEF-F6C1-BFFE-263F-23B3138D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CPMS2.0 Template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8821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4F820FB5-13D2-4A72-BBA1-FFB58CEF4D13}" vid="{B04376B1-21C8-41D6-8A22-222ADD2386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0FC13CBDD5A429AC59AC9211A44B2" ma:contentTypeVersion="18" ma:contentTypeDescription="Crée un document." ma:contentTypeScope="" ma:versionID="5471008d4b0166b6af8ada2c67e42b9c">
  <xsd:schema xmlns:xsd="http://www.w3.org/2001/XMLSchema" xmlns:xs="http://www.w3.org/2001/XMLSchema" xmlns:p="http://schemas.microsoft.com/office/2006/metadata/properties" xmlns:ns2="ff2b9043-9757-4efd-ac52-acc0a9ce6a97" xmlns:ns3="ef4a17d2-1d43-4ece-895b-b247aea1dbf9" targetNamespace="http://schemas.microsoft.com/office/2006/metadata/properties" ma:root="true" ma:fieldsID="83031ca9704feabbe9cc6518e399bf02" ns2:_="" ns3:_="">
    <xsd:import namespace="ff2b9043-9757-4efd-ac52-acc0a9ce6a97"/>
    <xsd:import namespace="ef4a17d2-1d43-4ece-895b-b247aea1d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b9043-9757-4efd-ac52-acc0a9ce6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a17d2-1d43-4ece-895b-b247aea1d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618ed02-73c2-49e0-b0aa-bfd78a349f61}" ma:internalName="TaxCatchAll" ma:showField="CatchAllData" ma:web="ef4a17d2-1d43-4ece-895b-b247aea1d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4a17d2-1d43-4ece-895b-b247aea1dbf9" xsi:nil="true"/>
    <lcf76f155ced4ddcb4097134ff3c332f xmlns="ff2b9043-9757-4efd-ac52-acc0a9ce6a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2C21C-BE45-480B-B8C3-F815FD6A8A4F}">
  <ds:schemaRefs>
    <ds:schemaRef ds:uri="ef4a17d2-1d43-4ece-895b-b247aea1dbf9"/>
    <ds:schemaRef ds:uri="ff2b9043-9757-4efd-ac52-acc0a9ce6a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E4E844-20D5-44C5-AEC3-81C65C74304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ef4a17d2-1d43-4ece-895b-b247aea1dbf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f2b9043-9757-4efd-ac52-acc0a9ce6a9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435BA8-7DCA-4F24-8157-73BE07090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67005</TotalTime>
  <Words>516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Black</vt:lpstr>
      <vt:lpstr>Arial Narrow</vt:lpstr>
      <vt:lpstr>Calibri</vt:lpstr>
      <vt:lpstr>Wingdings</vt:lpstr>
      <vt:lpstr>1_Thème Office</vt:lpstr>
      <vt:lpstr>ERN ITHACA – CPMS 2.0 Template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Hugon</dc:creator>
  <cp:lastModifiedBy>Francesca Clementina Radio</cp:lastModifiedBy>
  <cp:revision>2592</cp:revision>
  <dcterms:created xsi:type="dcterms:W3CDTF">2024-01-17T07:44:52Z</dcterms:created>
  <dcterms:modified xsi:type="dcterms:W3CDTF">2025-04-24T19:08:20Z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0x0101005260FC13CBDD5A429AC59AC9211A44B2</vt:lpwstr>
  </property>
  <property fmtid="{D5CDD505-2E9C-101B-9397-08002B2CF9AE}" pid="3" name="MediaServiceImageTags">
    <vt:lpwstr/>
  </property>
</Properties>
</file>